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4"/>
  </p:notesMasterIdLst>
  <p:sldIdLst>
    <p:sldId id="256" r:id="rId2"/>
    <p:sldId id="257" r:id="rId3"/>
    <p:sldId id="258" r:id="rId4"/>
    <p:sldId id="259" r:id="rId5"/>
    <p:sldId id="260" r:id="rId6"/>
    <p:sldId id="261" r:id="rId7"/>
    <p:sldId id="262" r:id="rId8"/>
    <p:sldId id="265" r:id="rId9"/>
    <p:sldId id="263" r:id="rId10"/>
    <p:sldId id="264" r:id="rId11"/>
    <p:sldId id="266" r:id="rId12"/>
    <p:sldId id="267" r:id="rId13"/>
  </p:sldIdLst>
  <p:sldSz cx="18288000" cy="10287000"/>
  <p:notesSz cx="6858000" cy="9144000"/>
  <p:embeddedFontLst>
    <p:embeddedFont>
      <p:font typeface="Calibri" panose="020F0502020204030204" pitchFamily="34" charset="0"/>
      <p:regular r:id="rId15"/>
      <p:bold r:id="rId16"/>
      <p:italic r:id="rId17"/>
      <p:boldItalic r:id="rId18"/>
    </p:embeddedFont>
    <p:embeddedFont>
      <p:font typeface="Open Sauce" panose="020B0604020202020204" charset="0"/>
      <p:regular r:id="rId19"/>
    </p:embeddedFont>
    <p:embeddedFont>
      <p:font typeface="Open Sauce Bold" panose="020B0604020202020204" charset="0"/>
      <p:regular r:id="rId20"/>
    </p:embeddedFont>
    <p:embeddedFont>
      <p:font typeface="Open Sauce Bold Italics" panose="020B0604020202020204" charset="0"/>
      <p:regular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B3C3D"/>
    <a:srgbClr val="746667"/>
    <a:srgbClr val="968C90"/>
    <a:srgbClr val="DBD2D2"/>
    <a:srgbClr val="7C707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5394" autoAdjust="0"/>
  </p:normalViewPr>
  <p:slideViewPr>
    <p:cSldViewPr>
      <p:cViewPr>
        <p:scale>
          <a:sx n="50" d="100"/>
          <a:sy n="50" d="100"/>
        </p:scale>
        <p:origin x="1104" y="312"/>
      </p:cViewPr>
      <p:guideLst>
        <p:guide orient="horz" pos="2160"/>
        <p:guide pos="2880"/>
      </p:guideLst>
    </p:cSldViewPr>
  </p:slideViewPr>
  <p:outlineViewPr>
    <p:cViewPr>
      <p:scale>
        <a:sx n="33" d="100"/>
        <a:sy n="33" d="100"/>
      </p:scale>
      <p:origin x="0" y="0"/>
    </p:cViewPr>
  </p:outlineViewPr>
  <p:notesTextViewPr>
    <p:cViewPr>
      <p:scale>
        <a:sx n="150" d="100"/>
        <a:sy n="15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B872875-0008-4A1F-A0A2-BE16FD972818}" type="datetimeFigureOut">
              <a:rPr lang="en-US" smtClean="0"/>
              <a:t>4/25/2025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767CB43-567B-4FF8-9D82-930528954346}" type="slidenum">
              <a:rPr lang="en-US" smtClean="0"/>
              <a:t>‹#›</a:t>
            </a:fld>
            <a:endParaRPr lang="en-US"/>
          </a:p>
        </p:txBody>
      </p:sp>
    </p:spTree>
    <p:extLst>
      <p:ext uri="{BB962C8B-B14F-4D97-AF65-F5344CB8AC3E}">
        <p14:creationId xmlns:p14="http://schemas.microsoft.com/office/powerpoint/2010/main" val="41160516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767CB43-567B-4FF8-9D82-930528954346}" type="slidenum">
              <a:rPr lang="en-US" smtClean="0"/>
              <a:t>2</a:t>
            </a:fld>
            <a:endParaRPr lang="en-US"/>
          </a:p>
        </p:txBody>
      </p:sp>
    </p:spTree>
    <p:extLst>
      <p:ext uri="{BB962C8B-B14F-4D97-AF65-F5344CB8AC3E}">
        <p14:creationId xmlns:p14="http://schemas.microsoft.com/office/powerpoint/2010/main" val="32894176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767CB43-567B-4FF8-9D82-930528954346}" type="slidenum">
              <a:rPr lang="en-US" smtClean="0"/>
              <a:t>6</a:t>
            </a:fld>
            <a:endParaRPr lang="en-US"/>
          </a:p>
        </p:txBody>
      </p:sp>
    </p:spTree>
    <p:extLst>
      <p:ext uri="{BB962C8B-B14F-4D97-AF65-F5344CB8AC3E}">
        <p14:creationId xmlns:p14="http://schemas.microsoft.com/office/powerpoint/2010/main" val="36921020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4/25/2025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4/25/2025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4/25/2025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4/25/2025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4/25/2025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5.jpeg"/><Relationship Id="rId4" Type="http://schemas.openxmlformats.org/officeDocument/2006/relationships/image" Target="../media/image4.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6"/>
          <p:cNvSpPr txBox="1"/>
          <p:nvPr/>
        </p:nvSpPr>
        <p:spPr>
          <a:xfrm>
            <a:off x="2173613" y="1248579"/>
            <a:ext cx="14136045" cy="2080506"/>
          </a:xfrm>
          <a:prstGeom prst="rect">
            <a:avLst/>
          </a:prstGeom>
        </p:spPr>
        <p:txBody>
          <a:bodyPr wrap="square" lIns="0" tIns="0" rIns="0" bIns="0" rtlCol="0" anchor="t">
            <a:spAutoFit/>
          </a:bodyPr>
          <a:lstStyle/>
          <a:p>
            <a:pPr algn="ctr">
              <a:lnSpc>
                <a:spcPct val="150000"/>
              </a:lnSpc>
              <a:spcBef>
                <a:spcPct val="0"/>
              </a:spcBef>
            </a:pPr>
            <a:r>
              <a:rPr lang="en-US" sz="4800" spc="-150" dirty="0">
                <a:solidFill>
                  <a:srgbClr val="4B3C3D"/>
                </a:solidFill>
                <a:effectLst>
                  <a:outerShdw blurRad="38100" dist="38100" dir="2700000" algn="tl">
                    <a:srgbClr val="000000">
                      <a:alpha val="43137"/>
                    </a:srgbClr>
                  </a:outerShdw>
                </a:effectLst>
                <a:latin typeface="Open Sauce"/>
                <a:ea typeface="Open Sauce"/>
                <a:cs typeface="Open Sauce"/>
                <a:sym typeface="Open Sauce"/>
              </a:rPr>
              <a:t>Air Quality Insights : </a:t>
            </a:r>
          </a:p>
          <a:p>
            <a:pPr algn="ctr">
              <a:lnSpc>
                <a:spcPct val="150000"/>
              </a:lnSpc>
              <a:spcBef>
                <a:spcPct val="0"/>
              </a:spcBef>
            </a:pPr>
            <a:r>
              <a:rPr lang="en-US" sz="4800" spc="-150" dirty="0">
                <a:solidFill>
                  <a:srgbClr val="4B3C3D"/>
                </a:solidFill>
                <a:effectLst>
                  <a:outerShdw blurRad="38100" dist="38100" dir="2700000" algn="tl">
                    <a:srgbClr val="000000">
                      <a:alpha val="43137"/>
                    </a:srgbClr>
                  </a:outerShdw>
                </a:effectLst>
                <a:latin typeface="Open Sauce"/>
                <a:ea typeface="Open Sauce"/>
                <a:cs typeface="Open Sauce"/>
                <a:sym typeface="Open Sauce"/>
              </a:rPr>
              <a:t>An Interactive AQI Monitoring Dashboard</a:t>
            </a:r>
            <a:r>
              <a:rPr lang="en-US" sz="4800" dirty="0">
                <a:solidFill>
                  <a:srgbClr val="4B3C3D"/>
                </a:solidFill>
                <a:effectLst>
                  <a:outerShdw blurRad="38100" dist="38100" dir="2700000" algn="tl">
                    <a:srgbClr val="000000">
                      <a:alpha val="43137"/>
                    </a:srgbClr>
                  </a:outerShdw>
                </a:effectLst>
                <a:latin typeface="Open Sauce"/>
                <a:ea typeface="Open Sauce"/>
                <a:cs typeface="Open Sauce"/>
                <a:sym typeface="Open Sauce"/>
              </a:rPr>
              <a:t>.</a:t>
            </a:r>
          </a:p>
        </p:txBody>
      </p:sp>
      <p:sp>
        <p:nvSpPr>
          <p:cNvPr id="20" name="TextBox 20"/>
          <p:cNvSpPr txBox="1"/>
          <p:nvPr/>
        </p:nvSpPr>
        <p:spPr>
          <a:xfrm>
            <a:off x="15048539" y="7635686"/>
            <a:ext cx="1731593" cy="240665"/>
          </a:xfrm>
          <a:prstGeom prst="rect">
            <a:avLst/>
          </a:prstGeom>
        </p:spPr>
        <p:txBody>
          <a:bodyPr lIns="0" tIns="0" rIns="0" bIns="0" rtlCol="0" anchor="t">
            <a:spAutoFit/>
          </a:bodyPr>
          <a:lstStyle/>
          <a:p>
            <a:pPr algn="ctr">
              <a:lnSpc>
                <a:spcPts val="1960"/>
              </a:lnSpc>
              <a:spcBef>
                <a:spcPct val="0"/>
              </a:spcBef>
            </a:pPr>
            <a:r>
              <a:rPr lang="en-US" sz="1400" spc="-70" dirty="0">
                <a:solidFill>
                  <a:srgbClr val="FFFFFF"/>
                </a:solidFill>
                <a:latin typeface="Open Sauce"/>
                <a:ea typeface="Open Sauce"/>
                <a:cs typeface="Open Sauce"/>
                <a:sym typeface="Open Sauce"/>
              </a:rPr>
              <a:t>27 December, 2025</a:t>
            </a:r>
          </a:p>
        </p:txBody>
      </p:sp>
      <p:grpSp>
        <p:nvGrpSpPr>
          <p:cNvPr id="26" name="Group 25">
            <a:extLst>
              <a:ext uri="{FF2B5EF4-FFF2-40B4-BE49-F238E27FC236}">
                <a16:creationId xmlns:a16="http://schemas.microsoft.com/office/drawing/2014/main" id="{A6D29FAD-4395-456A-9D3D-6426590A042C}"/>
              </a:ext>
            </a:extLst>
          </p:cNvPr>
          <p:cNvGrpSpPr/>
          <p:nvPr/>
        </p:nvGrpSpPr>
        <p:grpSpPr>
          <a:xfrm>
            <a:off x="1127442" y="4552424"/>
            <a:ext cx="16745439" cy="4663702"/>
            <a:chOff x="1127442" y="4552424"/>
            <a:chExt cx="16745439" cy="4663702"/>
          </a:xfrm>
        </p:grpSpPr>
        <p:sp>
          <p:nvSpPr>
            <p:cNvPr id="22" name="Rectangle: Rounded Corners 21">
              <a:extLst>
                <a:ext uri="{FF2B5EF4-FFF2-40B4-BE49-F238E27FC236}">
                  <a16:creationId xmlns:a16="http://schemas.microsoft.com/office/drawing/2014/main" id="{B1342CE4-D923-4D9A-B510-287F6DBBE28C}"/>
                </a:ext>
              </a:extLst>
            </p:cNvPr>
            <p:cNvSpPr/>
            <p:nvPr/>
          </p:nvSpPr>
          <p:spPr>
            <a:xfrm>
              <a:off x="2173613" y="4552424"/>
              <a:ext cx="8145238" cy="3377337"/>
            </a:xfrm>
            <a:prstGeom prst="roundRect">
              <a:avLst/>
            </a:prstGeom>
            <a:blipFill dpi="0" rotWithShape="1">
              <a:blip r:embed="rId2"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10"/>
            <p:cNvGrpSpPr/>
            <p:nvPr/>
          </p:nvGrpSpPr>
          <p:grpSpPr>
            <a:xfrm>
              <a:off x="1432225" y="5195734"/>
              <a:ext cx="2467909" cy="536365"/>
              <a:chOff x="106278" y="-28575"/>
              <a:chExt cx="649984" cy="141265"/>
            </a:xfrm>
          </p:grpSpPr>
          <p:sp>
            <p:nvSpPr>
              <p:cNvPr id="11" name="Freeform 11"/>
              <p:cNvSpPr/>
              <p:nvPr/>
            </p:nvSpPr>
            <p:spPr>
              <a:xfrm>
                <a:off x="106278" y="-5071"/>
                <a:ext cx="493314" cy="112690"/>
              </a:xfrm>
              <a:custGeom>
                <a:avLst/>
                <a:gdLst/>
                <a:ahLst/>
                <a:cxnLst/>
                <a:rect l="l" t="t" r="r" b="b"/>
                <a:pathLst>
                  <a:path w="756262" h="112690">
                    <a:moveTo>
                      <a:pt x="56345" y="0"/>
                    </a:moveTo>
                    <a:lnTo>
                      <a:pt x="699917" y="0"/>
                    </a:lnTo>
                    <a:cubicBezTo>
                      <a:pt x="731036" y="0"/>
                      <a:pt x="756262" y="25226"/>
                      <a:pt x="756262" y="56345"/>
                    </a:cubicBezTo>
                    <a:lnTo>
                      <a:pt x="756262" y="56345"/>
                    </a:lnTo>
                    <a:cubicBezTo>
                      <a:pt x="756262" y="71288"/>
                      <a:pt x="750326" y="85620"/>
                      <a:pt x="739759" y="96187"/>
                    </a:cubicBezTo>
                    <a:cubicBezTo>
                      <a:pt x="729193" y="106753"/>
                      <a:pt x="714861" y="112690"/>
                      <a:pt x="699917" y="112690"/>
                    </a:cubicBezTo>
                    <a:lnTo>
                      <a:pt x="56345" y="112690"/>
                    </a:lnTo>
                    <a:cubicBezTo>
                      <a:pt x="25226" y="112690"/>
                      <a:pt x="0" y="87463"/>
                      <a:pt x="0" y="56345"/>
                    </a:cubicBezTo>
                    <a:lnTo>
                      <a:pt x="0" y="56345"/>
                    </a:lnTo>
                    <a:cubicBezTo>
                      <a:pt x="0" y="25226"/>
                      <a:pt x="25226" y="0"/>
                      <a:pt x="56345" y="0"/>
                    </a:cubicBezTo>
                    <a:close/>
                  </a:path>
                </a:pathLst>
              </a:custGeom>
              <a:solidFill>
                <a:srgbClr val="DBD2D2"/>
              </a:solidFill>
              <a:ln>
                <a:noFill/>
              </a:ln>
            </p:spPr>
          </p:sp>
          <p:sp>
            <p:nvSpPr>
              <p:cNvPr id="12" name="TextBox 12"/>
              <p:cNvSpPr txBox="1"/>
              <p:nvPr/>
            </p:nvSpPr>
            <p:spPr>
              <a:xfrm>
                <a:off x="186550" y="-28575"/>
                <a:ext cx="569712" cy="141265"/>
              </a:xfrm>
              <a:prstGeom prst="rect">
                <a:avLst/>
              </a:prstGeom>
              <a:ln>
                <a:noFill/>
              </a:ln>
            </p:spPr>
            <p:txBody>
              <a:bodyPr lIns="50800" tIns="50800" rIns="50800" bIns="50800" rtlCol="0" anchor="ctr"/>
              <a:lstStyle/>
              <a:p>
                <a:pPr algn="ctr">
                  <a:lnSpc>
                    <a:spcPts val="2240"/>
                  </a:lnSpc>
                </a:pPr>
                <a:endParaRPr/>
              </a:p>
            </p:txBody>
          </p:sp>
        </p:grpSp>
        <p:sp>
          <p:nvSpPr>
            <p:cNvPr id="19" name="TextBox 19"/>
            <p:cNvSpPr txBox="1"/>
            <p:nvPr/>
          </p:nvSpPr>
          <p:spPr>
            <a:xfrm>
              <a:off x="1127442" y="5378577"/>
              <a:ext cx="2482617" cy="240665"/>
            </a:xfrm>
            <a:prstGeom prst="rect">
              <a:avLst/>
            </a:prstGeom>
            <a:ln>
              <a:noFill/>
            </a:ln>
          </p:spPr>
          <p:txBody>
            <a:bodyPr wrap="square" lIns="0" tIns="0" rIns="0" bIns="0" rtlCol="0" anchor="t">
              <a:spAutoFit/>
            </a:bodyPr>
            <a:lstStyle/>
            <a:p>
              <a:pPr algn="ctr">
                <a:lnSpc>
                  <a:spcPts val="1960"/>
                </a:lnSpc>
                <a:spcBef>
                  <a:spcPct val="0"/>
                </a:spcBef>
              </a:pPr>
              <a:r>
                <a:rPr lang="en-US" sz="1400" spc="-70" dirty="0">
                  <a:solidFill>
                    <a:srgbClr val="4B3C3D"/>
                  </a:solidFill>
                  <a:latin typeface="Open Sauce"/>
                  <a:ea typeface="Open Sauce"/>
                  <a:cs typeface="Open Sauce"/>
                  <a:sym typeface="Open Sauce"/>
                </a:rPr>
                <a:t>Fresh Air</a:t>
              </a:r>
            </a:p>
          </p:txBody>
        </p:sp>
        <p:sp>
          <p:nvSpPr>
            <p:cNvPr id="23" name="Rectangle: Rounded Corners 22">
              <a:extLst>
                <a:ext uri="{FF2B5EF4-FFF2-40B4-BE49-F238E27FC236}">
                  <a16:creationId xmlns:a16="http://schemas.microsoft.com/office/drawing/2014/main" id="{26E94CC5-5BC1-4DFF-8555-9C7DDA1D0117}"/>
                </a:ext>
              </a:extLst>
            </p:cNvPr>
            <p:cNvSpPr/>
            <p:nvPr/>
          </p:nvSpPr>
          <p:spPr>
            <a:xfrm>
              <a:off x="10489261" y="5195734"/>
              <a:ext cx="5854264" cy="3505200"/>
            </a:xfrm>
            <a:prstGeom prst="roundRect">
              <a:avLst/>
            </a:prstGeom>
            <a:blipFill dpi="0" rotWithShape="1">
              <a:blip r:embed="rId3">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3"/>
            <p:cNvGrpSpPr/>
            <p:nvPr/>
          </p:nvGrpSpPr>
          <p:grpSpPr>
            <a:xfrm>
              <a:off x="15586722" y="7649631"/>
              <a:ext cx="2286159" cy="1566495"/>
              <a:chOff x="0" y="-299886"/>
              <a:chExt cx="602116" cy="412576"/>
            </a:xfrm>
          </p:grpSpPr>
          <p:sp>
            <p:nvSpPr>
              <p:cNvPr id="14" name="Freeform 14"/>
              <p:cNvSpPr/>
              <p:nvPr/>
            </p:nvSpPr>
            <p:spPr>
              <a:xfrm>
                <a:off x="17628" y="-299886"/>
                <a:ext cx="584488" cy="112690"/>
              </a:xfrm>
              <a:custGeom>
                <a:avLst/>
                <a:gdLst/>
                <a:ahLst/>
                <a:cxnLst/>
                <a:rect l="l" t="t" r="r" b="b"/>
                <a:pathLst>
                  <a:path w="584488" h="112690">
                    <a:moveTo>
                      <a:pt x="56345" y="0"/>
                    </a:moveTo>
                    <a:lnTo>
                      <a:pt x="528143" y="0"/>
                    </a:lnTo>
                    <a:cubicBezTo>
                      <a:pt x="543087" y="0"/>
                      <a:pt x="557418" y="5936"/>
                      <a:pt x="567985" y="16503"/>
                    </a:cubicBezTo>
                    <a:cubicBezTo>
                      <a:pt x="578552" y="27070"/>
                      <a:pt x="584488" y="41401"/>
                      <a:pt x="584488" y="56345"/>
                    </a:cubicBezTo>
                    <a:lnTo>
                      <a:pt x="584488" y="56345"/>
                    </a:lnTo>
                    <a:cubicBezTo>
                      <a:pt x="584488" y="87463"/>
                      <a:pt x="559262" y="112690"/>
                      <a:pt x="528143" y="112690"/>
                    </a:cubicBezTo>
                    <a:lnTo>
                      <a:pt x="56345" y="112690"/>
                    </a:lnTo>
                    <a:cubicBezTo>
                      <a:pt x="25226" y="112690"/>
                      <a:pt x="0" y="87463"/>
                      <a:pt x="0" y="56345"/>
                    </a:cubicBezTo>
                    <a:lnTo>
                      <a:pt x="0" y="56345"/>
                    </a:lnTo>
                    <a:cubicBezTo>
                      <a:pt x="0" y="25226"/>
                      <a:pt x="25226" y="0"/>
                      <a:pt x="56345" y="0"/>
                    </a:cubicBezTo>
                    <a:close/>
                  </a:path>
                </a:pathLst>
              </a:custGeom>
              <a:solidFill>
                <a:srgbClr val="4B3C3D"/>
              </a:solidFill>
              <a:ln>
                <a:noFill/>
              </a:ln>
            </p:spPr>
            <p:txBody>
              <a:bodyPr/>
              <a:lstStyle/>
              <a:p>
                <a:endParaRPr lang="en-US" dirty="0"/>
              </a:p>
            </p:txBody>
          </p:sp>
          <p:sp>
            <p:nvSpPr>
              <p:cNvPr id="15" name="TextBox 15"/>
              <p:cNvSpPr txBox="1"/>
              <p:nvPr/>
            </p:nvSpPr>
            <p:spPr>
              <a:xfrm>
                <a:off x="0" y="-28575"/>
                <a:ext cx="584488" cy="141265"/>
              </a:xfrm>
              <a:prstGeom prst="rect">
                <a:avLst/>
              </a:prstGeom>
              <a:ln>
                <a:noFill/>
              </a:ln>
            </p:spPr>
            <p:txBody>
              <a:bodyPr lIns="50800" tIns="50800" rIns="50800" bIns="50800" rtlCol="0" anchor="ctr"/>
              <a:lstStyle/>
              <a:p>
                <a:pPr algn="ctr">
                  <a:lnSpc>
                    <a:spcPts val="2240"/>
                  </a:lnSpc>
                </a:pPr>
                <a:endParaRPr/>
              </a:p>
            </p:txBody>
          </p:sp>
        </p:grpSp>
        <p:sp>
          <p:nvSpPr>
            <p:cNvPr id="24" name="TextBox 23">
              <a:extLst>
                <a:ext uri="{FF2B5EF4-FFF2-40B4-BE49-F238E27FC236}">
                  <a16:creationId xmlns:a16="http://schemas.microsoft.com/office/drawing/2014/main" id="{77577025-7848-4D1B-A369-CA7EF4A5E1E7}"/>
                </a:ext>
              </a:extLst>
            </p:cNvPr>
            <p:cNvSpPr txBox="1"/>
            <p:nvPr/>
          </p:nvSpPr>
          <p:spPr>
            <a:xfrm>
              <a:off x="16077467" y="7678899"/>
              <a:ext cx="1371600" cy="369332"/>
            </a:xfrm>
            <a:prstGeom prst="rect">
              <a:avLst/>
            </a:prstGeom>
            <a:noFill/>
            <a:ln>
              <a:noFill/>
            </a:ln>
          </p:spPr>
          <p:txBody>
            <a:bodyPr wrap="square" rtlCol="0">
              <a:spAutoFit/>
            </a:bodyPr>
            <a:lstStyle/>
            <a:p>
              <a:r>
                <a:rPr lang="en-US" dirty="0">
                  <a:solidFill>
                    <a:schemeClr val="bg1"/>
                  </a:solidFill>
                </a:rPr>
                <a:t>Polluted Air </a:t>
              </a: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8"/>
          <p:cNvSpPr txBox="1"/>
          <p:nvPr/>
        </p:nvSpPr>
        <p:spPr>
          <a:xfrm>
            <a:off x="10205673" y="6596320"/>
            <a:ext cx="7625127" cy="2568717"/>
          </a:xfrm>
          <a:prstGeom prst="rect">
            <a:avLst/>
          </a:prstGeom>
        </p:spPr>
        <p:txBody>
          <a:bodyPr wrap="square" lIns="0" tIns="0" rIns="0" bIns="0" rtlCol="0" anchor="t">
            <a:spAutoFit/>
          </a:bodyPr>
          <a:lstStyle/>
          <a:p>
            <a:pPr algn="l">
              <a:lnSpc>
                <a:spcPts val="10523"/>
              </a:lnSpc>
            </a:pPr>
            <a:r>
              <a:rPr lang="en-US" sz="7000" spc="-701" dirty="0">
                <a:solidFill>
                  <a:srgbClr val="4B3C3D"/>
                </a:solidFill>
                <a:latin typeface="Open Sauce"/>
                <a:ea typeface="Open Sauce"/>
                <a:cs typeface="Open Sauce"/>
                <a:sym typeface="Open Sauce"/>
              </a:rPr>
              <a:t>Challenges and Future Enhancement</a:t>
            </a:r>
          </a:p>
        </p:txBody>
      </p:sp>
      <p:sp>
        <p:nvSpPr>
          <p:cNvPr id="10" name="TextBox 10"/>
          <p:cNvSpPr txBox="1"/>
          <p:nvPr/>
        </p:nvSpPr>
        <p:spPr>
          <a:xfrm>
            <a:off x="10205673" y="981075"/>
            <a:ext cx="3434127" cy="340799"/>
          </a:xfrm>
          <a:prstGeom prst="rect">
            <a:avLst/>
          </a:prstGeom>
        </p:spPr>
        <p:txBody>
          <a:bodyPr wrap="square" lIns="0" tIns="0" rIns="0" bIns="0" rtlCol="0" anchor="t">
            <a:spAutoFit/>
          </a:bodyPr>
          <a:lstStyle/>
          <a:p>
            <a:pPr algn="l">
              <a:lnSpc>
                <a:spcPts val="2939"/>
              </a:lnSpc>
              <a:spcBef>
                <a:spcPct val="0"/>
              </a:spcBef>
            </a:pPr>
            <a:r>
              <a:rPr lang="en-US" sz="2099" b="1" i="1" spc="-104" dirty="0">
                <a:solidFill>
                  <a:srgbClr val="968C90"/>
                </a:solidFill>
                <a:latin typeface="Open Sauce Bold Italics"/>
                <a:ea typeface="Open Sauce Bold Italics"/>
                <a:cs typeface="Open Sauce Bold Italics"/>
                <a:sym typeface="Open Sauce Bold Italics"/>
              </a:rPr>
              <a:t>Looking Ahead</a:t>
            </a:r>
          </a:p>
        </p:txBody>
      </p:sp>
      <p:sp>
        <p:nvSpPr>
          <p:cNvPr id="11" name="TextBox 11"/>
          <p:cNvSpPr txBox="1"/>
          <p:nvPr/>
        </p:nvSpPr>
        <p:spPr>
          <a:xfrm>
            <a:off x="10205673" y="4767419"/>
            <a:ext cx="7348390" cy="1400383"/>
          </a:xfrm>
          <a:prstGeom prst="rect">
            <a:avLst/>
          </a:prstGeom>
        </p:spPr>
        <p:txBody>
          <a:bodyPr lIns="0" tIns="0" rIns="0" bIns="0" rtlCol="0" anchor="t">
            <a:spAutoFit/>
          </a:bodyPr>
          <a:lstStyle/>
          <a:p>
            <a:pPr lvl="0" eaLnBrk="0" fontAlgn="base" hangingPunct="0">
              <a:spcBef>
                <a:spcPct val="0"/>
              </a:spcBef>
              <a:spcAft>
                <a:spcPct val="0"/>
              </a:spcAft>
            </a:pPr>
            <a:r>
              <a:rPr lang="en-US" sz="1600" b="1" spc="-70" dirty="0">
                <a:solidFill>
                  <a:srgbClr val="746667"/>
                </a:solidFill>
                <a:latin typeface="Open Sauce"/>
                <a:ea typeface="Open Sauce"/>
                <a:cs typeface="Open Sauce"/>
                <a:sym typeface="Open Sauce"/>
              </a:rPr>
              <a:t>Future Enhancements : </a:t>
            </a:r>
            <a:endParaRPr lang="en-US" altLang="en-US" sz="1600" b="1" dirty="0">
              <a:solidFill>
                <a:srgbClr val="746667"/>
              </a:solidFill>
              <a:latin typeface="Arial" panose="020B0604020202020204" pitchFamily="34" charset="0"/>
            </a:endParaRPr>
          </a:p>
          <a:p>
            <a:pPr lvl="0" eaLnBrk="0" fontAlgn="base" hangingPunct="0">
              <a:spcBef>
                <a:spcPct val="0"/>
              </a:spcBef>
              <a:spcAft>
                <a:spcPct val="0"/>
              </a:spcAft>
              <a:buFontTx/>
              <a:buChar char="•"/>
            </a:pPr>
            <a:r>
              <a:rPr lang="en-US" altLang="en-US" sz="1500" dirty="0">
                <a:solidFill>
                  <a:srgbClr val="968C90"/>
                </a:solidFill>
                <a:latin typeface="Open Sauce" panose="020B0604020202020204" charset="0"/>
              </a:rPr>
              <a:t>Integrate weather data for forecasting. </a:t>
            </a:r>
          </a:p>
          <a:p>
            <a:pPr lvl="0" eaLnBrk="0" fontAlgn="base" hangingPunct="0">
              <a:spcBef>
                <a:spcPct val="0"/>
              </a:spcBef>
              <a:spcAft>
                <a:spcPct val="0"/>
              </a:spcAft>
              <a:buFontTx/>
              <a:buChar char="•"/>
            </a:pPr>
            <a:r>
              <a:rPr lang="en-US" altLang="en-US" sz="1500" dirty="0">
                <a:solidFill>
                  <a:srgbClr val="968C90"/>
                </a:solidFill>
                <a:latin typeface="Open Sauce" panose="020B0604020202020204" charset="0"/>
              </a:rPr>
              <a:t>Personalized health-based recommendations. </a:t>
            </a:r>
          </a:p>
          <a:p>
            <a:pPr lvl="0" eaLnBrk="0" fontAlgn="base" hangingPunct="0">
              <a:spcBef>
                <a:spcPct val="0"/>
              </a:spcBef>
              <a:spcAft>
                <a:spcPct val="0"/>
              </a:spcAft>
              <a:buFontTx/>
              <a:buChar char="•"/>
            </a:pPr>
            <a:r>
              <a:rPr lang="en-US" altLang="en-US" sz="1500" dirty="0">
                <a:solidFill>
                  <a:srgbClr val="968C90"/>
                </a:solidFill>
                <a:latin typeface="Open Sauce" panose="020B0604020202020204" charset="0"/>
              </a:rPr>
              <a:t>Predictive modeling of AQI levels. </a:t>
            </a:r>
          </a:p>
          <a:p>
            <a:pPr lvl="0" eaLnBrk="0" fontAlgn="base" hangingPunct="0">
              <a:spcBef>
                <a:spcPct val="0"/>
              </a:spcBef>
              <a:spcAft>
                <a:spcPct val="0"/>
              </a:spcAft>
              <a:buFontTx/>
              <a:buChar char="•"/>
            </a:pPr>
            <a:r>
              <a:rPr lang="en-US" altLang="en-US" sz="1500" dirty="0">
                <a:solidFill>
                  <a:srgbClr val="968C90"/>
                </a:solidFill>
                <a:latin typeface="Open Sauce" panose="020B0604020202020204" charset="0"/>
              </a:rPr>
              <a:t>Develop a mobile application. </a:t>
            </a:r>
          </a:p>
          <a:p>
            <a:pPr lvl="0" eaLnBrk="0" fontAlgn="base" hangingPunct="0">
              <a:spcBef>
                <a:spcPct val="0"/>
              </a:spcBef>
              <a:spcAft>
                <a:spcPct val="0"/>
              </a:spcAft>
              <a:buFontTx/>
              <a:buChar char="•"/>
            </a:pPr>
            <a:r>
              <a:rPr lang="en-US" altLang="en-US" sz="1500" dirty="0">
                <a:solidFill>
                  <a:srgbClr val="968C90"/>
                </a:solidFill>
                <a:latin typeface="Open Sauce" panose="020B0604020202020204" charset="0"/>
              </a:rPr>
              <a:t>Incorporate citizen science data. </a:t>
            </a:r>
            <a:endParaRPr lang="en-US" sz="1500" spc="-70" dirty="0">
              <a:solidFill>
                <a:srgbClr val="968C90"/>
              </a:solidFill>
              <a:latin typeface="Open Sauce" panose="020B0604020202020204" charset="0"/>
              <a:ea typeface="Open Sauce"/>
              <a:cs typeface="Open Sauce"/>
              <a:sym typeface="Open Sauce"/>
            </a:endParaRPr>
          </a:p>
        </p:txBody>
      </p:sp>
      <p:sp>
        <p:nvSpPr>
          <p:cNvPr id="12" name="TextBox 12"/>
          <p:cNvSpPr txBox="1"/>
          <p:nvPr/>
        </p:nvSpPr>
        <p:spPr>
          <a:xfrm>
            <a:off x="10205673" y="2413384"/>
            <a:ext cx="7348390" cy="1262525"/>
          </a:xfrm>
          <a:prstGeom prst="rect">
            <a:avLst/>
          </a:prstGeom>
        </p:spPr>
        <p:txBody>
          <a:bodyPr lIns="0" tIns="0" rIns="0" bIns="0" rtlCol="0" anchor="t">
            <a:spAutoFit/>
          </a:bodyPr>
          <a:lstStyle/>
          <a:p>
            <a:pPr algn="l">
              <a:lnSpc>
                <a:spcPts val="1960"/>
              </a:lnSpc>
              <a:spcBef>
                <a:spcPct val="0"/>
              </a:spcBef>
            </a:pPr>
            <a:r>
              <a:rPr lang="en-US" sz="1600" b="1" spc="-70" dirty="0">
                <a:solidFill>
                  <a:srgbClr val="746667"/>
                </a:solidFill>
                <a:latin typeface="Open Sauce"/>
                <a:ea typeface="Open Sauce"/>
                <a:cs typeface="Open Sauce"/>
                <a:sym typeface="Open Sauce"/>
              </a:rPr>
              <a:t>Challenges :</a:t>
            </a:r>
          </a:p>
          <a:p>
            <a:pPr marL="285750" indent="-285750" algn="l">
              <a:lnSpc>
                <a:spcPts val="1960"/>
              </a:lnSpc>
              <a:spcBef>
                <a:spcPct val="0"/>
              </a:spcBef>
              <a:buFont typeface="Arial" panose="020B0604020202020204" pitchFamily="34" charset="0"/>
              <a:buChar char="•"/>
            </a:pPr>
            <a:r>
              <a:rPr lang="en-US" sz="1500" spc="-70" dirty="0">
                <a:solidFill>
                  <a:srgbClr val="968C90"/>
                </a:solidFill>
                <a:latin typeface="Open Sauce"/>
                <a:ea typeface="Open Sauce"/>
                <a:cs typeface="Open Sauce"/>
                <a:sym typeface="Open Sauce"/>
              </a:rPr>
              <a:t>Data accuracy &amp; reliability (diverse sources).</a:t>
            </a:r>
          </a:p>
          <a:p>
            <a:pPr marL="285750" indent="-285750" algn="l">
              <a:lnSpc>
                <a:spcPts val="1960"/>
              </a:lnSpc>
              <a:spcBef>
                <a:spcPct val="0"/>
              </a:spcBef>
              <a:buFont typeface="Arial" panose="020B0604020202020204" pitchFamily="34" charset="0"/>
              <a:buChar char="•"/>
            </a:pPr>
            <a:r>
              <a:rPr lang="en-US" sz="1500" spc="-70" dirty="0">
                <a:solidFill>
                  <a:srgbClr val="968C90"/>
                </a:solidFill>
                <a:latin typeface="Open Sauce"/>
                <a:ea typeface="Open Sauce"/>
                <a:cs typeface="Open Sauce"/>
                <a:sym typeface="Open Sauce"/>
              </a:rPr>
              <a:t>Ensuring real-time data flow.</a:t>
            </a:r>
          </a:p>
          <a:p>
            <a:pPr marL="285750" indent="-285750" algn="l">
              <a:lnSpc>
                <a:spcPts val="1960"/>
              </a:lnSpc>
              <a:spcBef>
                <a:spcPct val="0"/>
              </a:spcBef>
              <a:buFont typeface="Arial" panose="020B0604020202020204" pitchFamily="34" charset="0"/>
              <a:buChar char="•"/>
            </a:pPr>
            <a:r>
              <a:rPr lang="en-US" sz="1500" spc="-70" dirty="0">
                <a:solidFill>
                  <a:srgbClr val="968C90"/>
                </a:solidFill>
                <a:latin typeface="Open Sauce"/>
                <a:ea typeface="Open Sauce"/>
                <a:cs typeface="Open Sauce"/>
                <a:sym typeface="Open Sauce"/>
              </a:rPr>
              <a:t>Scalability for growing data volumes.</a:t>
            </a:r>
          </a:p>
          <a:p>
            <a:pPr marL="285750" indent="-285750" algn="l">
              <a:lnSpc>
                <a:spcPts val="1960"/>
              </a:lnSpc>
              <a:spcBef>
                <a:spcPct val="0"/>
              </a:spcBef>
              <a:buFont typeface="Arial" panose="020B0604020202020204" pitchFamily="34" charset="0"/>
              <a:buChar char="•"/>
            </a:pPr>
            <a:r>
              <a:rPr lang="en-US" sz="1500" spc="-70" dirty="0">
                <a:solidFill>
                  <a:srgbClr val="968C90"/>
                </a:solidFill>
                <a:latin typeface="Open Sauce"/>
                <a:ea typeface="Open Sauce"/>
                <a:cs typeface="Open Sauce"/>
                <a:sym typeface="Open Sauce"/>
              </a:rPr>
              <a:t>User adoption &amp; board accessibility</a:t>
            </a:r>
          </a:p>
        </p:txBody>
      </p:sp>
      <p:pic>
        <p:nvPicPr>
          <p:cNvPr id="17" name="Picture 16">
            <a:extLst>
              <a:ext uri="{FF2B5EF4-FFF2-40B4-BE49-F238E27FC236}">
                <a16:creationId xmlns:a16="http://schemas.microsoft.com/office/drawing/2014/main" id="{4E17D10A-5B47-41DF-9CF1-8A633AAD424D}"/>
              </a:ext>
            </a:extLst>
          </p:cNvPr>
          <p:cNvPicPr>
            <a:picLocks noChangeAspect="1"/>
          </p:cNvPicPr>
          <p:nvPr/>
        </p:nvPicPr>
        <p:blipFill>
          <a:blip r:embed="rId2"/>
          <a:stretch>
            <a:fillRect/>
          </a:stretch>
        </p:blipFill>
        <p:spPr>
          <a:xfrm>
            <a:off x="1295400" y="981075"/>
            <a:ext cx="7848600" cy="8229599"/>
          </a:xfrm>
          <a:prstGeom prst="rect">
            <a:avLst/>
          </a:prstGeom>
          <a:effectLst>
            <a:softEdge rad="0"/>
          </a:effec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8"/>
          <p:cNvSpPr txBox="1"/>
          <p:nvPr/>
        </p:nvSpPr>
        <p:spPr>
          <a:xfrm>
            <a:off x="1028700" y="4924425"/>
            <a:ext cx="6859038" cy="1980032"/>
          </a:xfrm>
          <a:prstGeom prst="rect">
            <a:avLst/>
          </a:prstGeom>
        </p:spPr>
        <p:txBody>
          <a:bodyPr lIns="0" tIns="0" rIns="0" bIns="0" rtlCol="0" anchor="t">
            <a:spAutoFit/>
          </a:bodyPr>
          <a:lstStyle/>
          <a:p>
            <a:pPr algn="l">
              <a:lnSpc>
                <a:spcPts val="16243"/>
              </a:lnSpc>
              <a:spcBef>
                <a:spcPct val="0"/>
              </a:spcBef>
            </a:pPr>
            <a:r>
              <a:rPr lang="en-US" sz="11602" spc="-928">
                <a:solidFill>
                  <a:srgbClr val="4B3C3D"/>
                </a:solidFill>
                <a:latin typeface="Open Sauce"/>
                <a:ea typeface="Open Sauce"/>
                <a:cs typeface="Open Sauce"/>
                <a:sym typeface="Open Sauce"/>
              </a:rPr>
              <a:t>Conclusion</a:t>
            </a:r>
          </a:p>
        </p:txBody>
      </p:sp>
      <p:sp>
        <p:nvSpPr>
          <p:cNvPr id="15" name="TextBox 15"/>
          <p:cNvSpPr txBox="1"/>
          <p:nvPr/>
        </p:nvSpPr>
        <p:spPr>
          <a:xfrm>
            <a:off x="1361106" y="2929964"/>
            <a:ext cx="1508443" cy="1084592"/>
          </a:xfrm>
          <a:prstGeom prst="rect">
            <a:avLst/>
          </a:prstGeom>
        </p:spPr>
        <p:txBody>
          <a:bodyPr wrap="square" lIns="0" tIns="0" rIns="0" bIns="0" rtlCol="0" anchor="t">
            <a:spAutoFit/>
          </a:bodyPr>
          <a:lstStyle/>
          <a:p>
            <a:pPr algn="ctr">
              <a:lnSpc>
                <a:spcPts val="2939"/>
              </a:lnSpc>
              <a:spcBef>
                <a:spcPct val="0"/>
              </a:spcBef>
            </a:pPr>
            <a:r>
              <a:rPr lang="en-US" sz="2099" b="1" i="1" spc="-104" dirty="0">
                <a:solidFill>
                  <a:srgbClr val="4B3C3D"/>
                </a:solidFill>
                <a:latin typeface="Open Sauce Bold Italics"/>
                <a:ea typeface="Open Sauce Bold Italics"/>
                <a:cs typeface="Open Sauce Bold Italics"/>
                <a:sym typeface="Open Sauce Bold Italics"/>
              </a:rPr>
              <a:t>Breathing Easier with Data</a:t>
            </a:r>
          </a:p>
        </p:txBody>
      </p:sp>
      <p:sp>
        <p:nvSpPr>
          <p:cNvPr id="16" name="TextBox 16"/>
          <p:cNvSpPr txBox="1"/>
          <p:nvPr/>
        </p:nvSpPr>
        <p:spPr>
          <a:xfrm>
            <a:off x="1091190" y="7531272"/>
            <a:ext cx="6796548" cy="769441"/>
          </a:xfrm>
          <a:prstGeom prst="rect">
            <a:avLst/>
          </a:prstGeom>
        </p:spPr>
        <p:txBody>
          <a:bodyPr lIns="0" tIns="0" rIns="0" bIns="0" rtlCol="0" anchor="t">
            <a:spAutoFit/>
          </a:bodyPr>
          <a:lstStyle/>
          <a:p>
            <a:pPr>
              <a:lnSpc>
                <a:spcPts val="1960"/>
              </a:lnSpc>
              <a:spcBef>
                <a:spcPct val="0"/>
              </a:spcBef>
            </a:pPr>
            <a:r>
              <a:rPr lang="en-US" spc="-70" dirty="0">
                <a:solidFill>
                  <a:srgbClr val="968C90"/>
                </a:solidFill>
                <a:latin typeface="Open Sauce"/>
                <a:ea typeface="Open Sauce"/>
                <a:cs typeface="Open Sauce"/>
                <a:sym typeface="Open Sauce"/>
              </a:rPr>
              <a:t>Reiterate the importance of air quality monitoring and the potential of a well-designed dashboard to empower individuals and communities.</a:t>
            </a:r>
          </a:p>
        </p:txBody>
      </p:sp>
      <p:grpSp>
        <p:nvGrpSpPr>
          <p:cNvPr id="17" name="Group 17"/>
          <p:cNvGrpSpPr/>
          <p:nvPr/>
        </p:nvGrpSpPr>
        <p:grpSpPr>
          <a:xfrm>
            <a:off x="8915400" y="1181100"/>
            <a:ext cx="8343900" cy="8077200"/>
            <a:chOff x="0" y="0"/>
            <a:chExt cx="2118443" cy="1083733"/>
          </a:xfrm>
          <a:blipFill dpi="0" rotWithShape="1">
            <a:blip r:embed="rId2">
              <a:extLst>
                <a:ext uri="{28A0092B-C50C-407E-A947-70E740481C1C}">
                  <a14:useLocalDpi xmlns:a14="http://schemas.microsoft.com/office/drawing/2010/main" val="0"/>
                </a:ext>
              </a:extLst>
            </a:blip>
            <a:srcRect/>
            <a:stretch>
              <a:fillRect/>
            </a:stretch>
          </a:blipFill>
        </p:grpSpPr>
        <p:sp>
          <p:nvSpPr>
            <p:cNvPr id="18" name="Freeform 18"/>
            <p:cNvSpPr/>
            <p:nvPr/>
          </p:nvSpPr>
          <p:spPr>
            <a:xfrm>
              <a:off x="0" y="0"/>
              <a:ext cx="2118443" cy="1083733"/>
            </a:xfrm>
            <a:custGeom>
              <a:avLst/>
              <a:gdLst/>
              <a:ahLst/>
              <a:cxnLst/>
              <a:rect l="l" t="t" r="r" b="b"/>
              <a:pathLst>
                <a:path w="2118443" h="1083733">
                  <a:moveTo>
                    <a:pt x="24063" y="0"/>
                  </a:moveTo>
                  <a:lnTo>
                    <a:pt x="2094380" y="0"/>
                  </a:lnTo>
                  <a:cubicBezTo>
                    <a:pt x="2100762" y="0"/>
                    <a:pt x="2106882" y="2535"/>
                    <a:pt x="2111395" y="7048"/>
                  </a:cubicBezTo>
                  <a:cubicBezTo>
                    <a:pt x="2115907" y="11560"/>
                    <a:pt x="2118443" y="17681"/>
                    <a:pt x="2118443" y="24063"/>
                  </a:cubicBezTo>
                  <a:lnTo>
                    <a:pt x="2118443" y="1059671"/>
                  </a:lnTo>
                  <a:cubicBezTo>
                    <a:pt x="2118443" y="1066052"/>
                    <a:pt x="2115907" y="1072173"/>
                    <a:pt x="2111395" y="1076686"/>
                  </a:cubicBezTo>
                  <a:cubicBezTo>
                    <a:pt x="2106882" y="1081198"/>
                    <a:pt x="2100762" y="1083733"/>
                    <a:pt x="2094380" y="1083733"/>
                  </a:cubicBezTo>
                  <a:lnTo>
                    <a:pt x="24063" y="1083733"/>
                  </a:lnTo>
                  <a:cubicBezTo>
                    <a:pt x="17681" y="1083733"/>
                    <a:pt x="11560" y="1081198"/>
                    <a:pt x="7048" y="1076686"/>
                  </a:cubicBezTo>
                  <a:cubicBezTo>
                    <a:pt x="2535" y="1072173"/>
                    <a:pt x="0" y="1066052"/>
                    <a:pt x="0" y="1059671"/>
                  </a:cubicBezTo>
                  <a:lnTo>
                    <a:pt x="0" y="24063"/>
                  </a:lnTo>
                  <a:cubicBezTo>
                    <a:pt x="0" y="17681"/>
                    <a:pt x="2535" y="11560"/>
                    <a:pt x="7048" y="7048"/>
                  </a:cubicBezTo>
                  <a:cubicBezTo>
                    <a:pt x="11560" y="2535"/>
                    <a:pt x="17681" y="0"/>
                    <a:pt x="24063" y="0"/>
                  </a:cubicBezTo>
                  <a:close/>
                </a:path>
              </a:pathLst>
            </a:custGeom>
            <a:grpFill/>
          </p:spPr>
        </p:sp>
        <p:sp>
          <p:nvSpPr>
            <p:cNvPr id="19" name="TextBox 19"/>
            <p:cNvSpPr txBox="1"/>
            <p:nvPr/>
          </p:nvSpPr>
          <p:spPr>
            <a:xfrm>
              <a:off x="0" y="-28575"/>
              <a:ext cx="2118443" cy="1112308"/>
            </a:xfrm>
            <a:prstGeom prst="rect">
              <a:avLst/>
            </a:prstGeom>
            <a:grpFill/>
          </p:spPr>
          <p:txBody>
            <a:bodyPr lIns="50800" tIns="50800" rIns="50800" bIns="50800" rtlCol="0" anchor="ctr"/>
            <a:lstStyle/>
            <a:p>
              <a:pPr algn="ctr">
                <a:lnSpc>
                  <a:spcPts val="1960"/>
                </a:lnSpc>
              </a:pPr>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8"/>
          <p:cNvSpPr txBox="1"/>
          <p:nvPr/>
        </p:nvSpPr>
        <p:spPr>
          <a:xfrm>
            <a:off x="2057400" y="2781300"/>
            <a:ext cx="10118757" cy="2698110"/>
          </a:xfrm>
          <a:prstGeom prst="rect">
            <a:avLst/>
          </a:prstGeom>
        </p:spPr>
        <p:txBody>
          <a:bodyPr lIns="0" tIns="0" rIns="0" bIns="0" rtlCol="0" anchor="t">
            <a:spAutoFit/>
          </a:bodyPr>
          <a:lstStyle/>
          <a:p>
            <a:pPr algn="ctr">
              <a:lnSpc>
                <a:spcPts val="21409"/>
              </a:lnSpc>
            </a:pPr>
            <a:r>
              <a:rPr lang="en-US" sz="17840" spc="-1427" dirty="0">
                <a:solidFill>
                  <a:srgbClr val="4B3C3D"/>
                </a:solidFill>
                <a:latin typeface="Open Sauce"/>
                <a:ea typeface="Open Sauce"/>
                <a:cs typeface="Open Sauce"/>
                <a:sym typeface="Open Sauce"/>
              </a:rPr>
              <a:t>Thank You</a:t>
            </a:r>
          </a:p>
        </p:txBody>
      </p:sp>
      <p:sp>
        <p:nvSpPr>
          <p:cNvPr id="13" name="TextBox 13"/>
          <p:cNvSpPr txBox="1"/>
          <p:nvPr/>
        </p:nvSpPr>
        <p:spPr>
          <a:xfrm>
            <a:off x="9829800" y="6515100"/>
            <a:ext cx="5717787" cy="408702"/>
          </a:xfrm>
          <a:prstGeom prst="rect">
            <a:avLst/>
          </a:prstGeom>
        </p:spPr>
        <p:txBody>
          <a:bodyPr wrap="square" lIns="0" tIns="0" rIns="0" bIns="0" rtlCol="0" anchor="t">
            <a:spAutoFit/>
          </a:bodyPr>
          <a:lstStyle/>
          <a:p>
            <a:pPr algn="l">
              <a:lnSpc>
                <a:spcPts val="2939"/>
              </a:lnSpc>
              <a:spcBef>
                <a:spcPct val="0"/>
              </a:spcBef>
            </a:pPr>
            <a:r>
              <a:rPr lang="en-US" sz="4400" b="1" i="1" spc="-104" dirty="0">
                <a:solidFill>
                  <a:srgbClr val="4B3C3D"/>
                </a:solidFill>
                <a:latin typeface="Open Sauce Bold Italics"/>
                <a:ea typeface="Open Sauce Bold Italics"/>
                <a:cs typeface="Open Sauce Bold Italics"/>
                <a:sym typeface="Open Sauce Bold Italics"/>
              </a:rPr>
              <a:t>Shruti Kumari Hela</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8434857" y="1028700"/>
            <a:ext cx="8824443" cy="5104906"/>
            <a:chOff x="0" y="0"/>
            <a:chExt cx="1591695" cy="920789"/>
          </a:xfrm>
        </p:grpSpPr>
        <p:sp>
          <p:nvSpPr>
            <p:cNvPr id="3" name="Freeform 3"/>
            <p:cNvSpPr/>
            <p:nvPr/>
          </p:nvSpPr>
          <p:spPr>
            <a:xfrm>
              <a:off x="0" y="0"/>
              <a:ext cx="1591695" cy="920789"/>
            </a:xfrm>
            <a:custGeom>
              <a:avLst/>
              <a:gdLst/>
              <a:ahLst/>
              <a:cxnLst/>
              <a:rect l="l" t="t" r="r" b="b"/>
              <a:pathLst>
                <a:path w="1591695" h="920789">
                  <a:moveTo>
                    <a:pt x="17547" y="0"/>
                  </a:moveTo>
                  <a:lnTo>
                    <a:pt x="1574148" y="0"/>
                  </a:lnTo>
                  <a:cubicBezTo>
                    <a:pt x="1583839" y="0"/>
                    <a:pt x="1591695" y="7856"/>
                    <a:pt x="1591695" y="17547"/>
                  </a:cubicBezTo>
                  <a:lnTo>
                    <a:pt x="1591695" y="903243"/>
                  </a:lnTo>
                  <a:cubicBezTo>
                    <a:pt x="1591695" y="907896"/>
                    <a:pt x="1589846" y="912359"/>
                    <a:pt x="1586555" y="915650"/>
                  </a:cubicBezTo>
                  <a:cubicBezTo>
                    <a:pt x="1583265" y="918941"/>
                    <a:pt x="1578802" y="920789"/>
                    <a:pt x="1574148" y="920789"/>
                  </a:cubicBezTo>
                  <a:lnTo>
                    <a:pt x="17547" y="920789"/>
                  </a:lnTo>
                  <a:cubicBezTo>
                    <a:pt x="7856" y="920789"/>
                    <a:pt x="0" y="912933"/>
                    <a:pt x="0" y="903243"/>
                  </a:cubicBezTo>
                  <a:lnTo>
                    <a:pt x="0" y="17547"/>
                  </a:lnTo>
                  <a:cubicBezTo>
                    <a:pt x="0" y="7856"/>
                    <a:pt x="7856" y="0"/>
                    <a:pt x="17547" y="0"/>
                  </a:cubicBezTo>
                  <a:close/>
                </a:path>
              </a:pathLst>
            </a:custGeom>
            <a:blipFill>
              <a:blip r:embed="rId3"/>
              <a:stretch>
                <a:fillRect t="-7584" b="-7584"/>
              </a:stretch>
            </a:blipFill>
          </p:spPr>
        </p:sp>
      </p:grpSp>
      <p:grpSp>
        <p:nvGrpSpPr>
          <p:cNvPr id="4" name="Group 4"/>
          <p:cNvGrpSpPr/>
          <p:nvPr/>
        </p:nvGrpSpPr>
        <p:grpSpPr>
          <a:xfrm>
            <a:off x="13011955" y="6481134"/>
            <a:ext cx="4247345" cy="2777166"/>
            <a:chOff x="0" y="0"/>
            <a:chExt cx="766108" cy="500927"/>
          </a:xfrm>
          <a:blipFill dpi="0" rotWithShape="1">
            <a:blip r:embed="rId4">
              <a:extLst>
                <a:ext uri="{28A0092B-C50C-407E-A947-70E740481C1C}">
                  <a14:useLocalDpi xmlns:a14="http://schemas.microsoft.com/office/drawing/2010/main" val="0"/>
                </a:ext>
              </a:extLst>
            </a:blip>
            <a:srcRect/>
            <a:stretch>
              <a:fillRect/>
            </a:stretch>
          </a:blipFill>
        </p:grpSpPr>
        <p:sp>
          <p:nvSpPr>
            <p:cNvPr id="5" name="Freeform 5"/>
            <p:cNvSpPr/>
            <p:nvPr/>
          </p:nvSpPr>
          <p:spPr>
            <a:xfrm>
              <a:off x="0" y="0"/>
              <a:ext cx="766108" cy="500927"/>
            </a:xfrm>
            <a:custGeom>
              <a:avLst/>
              <a:gdLst/>
              <a:ahLst/>
              <a:cxnLst/>
              <a:rect l="l" t="t" r="r" b="b"/>
              <a:pathLst>
                <a:path w="766108" h="500927">
                  <a:moveTo>
                    <a:pt x="36455" y="0"/>
                  </a:moveTo>
                  <a:lnTo>
                    <a:pt x="729653" y="0"/>
                  </a:lnTo>
                  <a:cubicBezTo>
                    <a:pt x="739321" y="0"/>
                    <a:pt x="748594" y="3841"/>
                    <a:pt x="755431" y="10678"/>
                  </a:cubicBezTo>
                  <a:cubicBezTo>
                    <a:pt x="762267" y="17514"/>
                    <a:pt x="766108" y="26787"/>
                    <a:pt x="766108" y="36455"/>
                  </a:cubicBezTo>
                  <a:lnTo>
                    <a:pt x="766108" y="464472"/>
                  </a:lnTo>
                  <a:cubicBezTo>
                    <a:pt x="766108" y="474140"/>
                    <a:pt x="762267" y="483413"/>
                    <a:pt x="755431" y="490249"/>
                  </a:cubicBezTo>
                  <a:cubicBezTo>
                    <a:pt x="748594" y="497086"/>
                    <a:pt x="739321" y="500927"/>
                    <a:pt x="729653" y="500927"/>
                  </a:cubicBezTo>
                  <a:lnTo>
                    <a:pt x="36455" y="500927"/>
                  </a:lnTo>
                  <a:cubicBezTo>
                    <a:pt x="26787" y="500927"/>
                    <a:pt x="17514" y="497086"/>
                    <a:pt x="10678" y="490249"/>
                  </a:cubicBezTo>
                  <a:cubicBezTo>
                    <a:pt x="3841" y="483413"/>
                    <a:pt x="0" y="474140"/>
                    <a:pt x="0" y="464472"/>
                  </a:cubicBezTo>
                  <a:lnTo>
                    <a:pt x="0" y="36455"/>
                  </a:lnTo>
                  <a:cubicBezTo>
                    <a:pt x="0" y="26787"/>
                    <a:pt x="3841" y="17514"/>
                    <a:pt x="10678" y="10678"/>
                  </a:cubicBezTo>
                  <a:cubicBezTo>
                    <a:pt x="17514" y="3841"/>
                    <a:pt x="26787" y="0"/>
                    <a:pt x="36455" y="0"/>
                  </a:cubicBezTo>
                  <a:close/>
                </a:path>
              </a:pathLst>
            </a:custGeom>
            <a:grpFill/>
          </p:spPr>
        </p:sp>
      </p:grpSp>
      <p:grpSp>
        <p:nvGrpSpPr>
          <p:cNvPr id="6" name="Group 6"/>
          <p:cNvGrpSpPr/>
          <p:nvPr/>
        </p:nvGrpSpPr>
        <p:grpSpPr>
          <a:xfrm>
            <a:off x="8434857" y="6481134"/>
            <a:ext cx="4247345" cy="2777166"/>
            <a:chOff x="0" y="0"/>
            <a:chExt cx="766108" cy="500927"/>
          </a:xfrm>
        </p:grpSpPr>
        <p:sp>
          <p:nvSpPr>
            <p:cNvPr id="7" name="Freeform 7"/>
            <p:cNvSpPr/>
            <p:nvPr/>
          </p:nvSpPr>
          <p:spPr>
            <a:xfrm>
              <a:off x="0" y="0"/>
              <a:ext cx="766108" cy="500927"/>
            </a:xfrm>
            <a:custGeom>
              <a:avLst/>
              <a:gdLst/>
              <a:ahLst/>
              <a:cxnLst/>
              <a:rect l="l" t="t" r="r" b="b"/>
              <a:pathLst>
                <a:path w="766108" h="500927">
                  <a:moveTo>
                    <a:pt x="36455" y="0"/>
                  </a:moveTo>
                  <a:lnTo>
                    <a:pt x="729653" y="0"/>
                  </a:lnTo>
                  <a:cubicBezTo>
                    <a:pt x="739321" y="0"/>
                    <a:pt x="748594" y="3841"/>
                    <a:pt x="755431" y="10678"/>
                  </a:cubicBezTo>
                  <a:cubicBezTo>
                    <a:pt x="762267" y="17514"/>
                    <a:pt x="766108" y="26787"/>
                    <a:pt x="766108" y="36455"/>
                  </a:cubicBezTo>
                  <a:lnTo>
                    <a:pt x="766108" y="464472"/>
                  </a:lnTo>
                  <a:cubicBezTo>
                    <a:pt x="766108" y="474140"/>
                    <a:pt x="762267" y="483413"/>
                    <a:pt x="755431" y="490249"/>
                  </a:cubicBezTo>
                  <a:cubicBezTo>
                    <a:pt x="748594" y="497086"/>
                    <a:pt x="739321" y="500927"/>
                    <a:pt x="729653" y="500927"/>
                  </a:cubicBezTo>
                  <a:lnTo>
                    <a:pt x="36455" y="500927"/>
                  </a:lnTo>
                  <a:cubicBezTo>
                    <a:pt x="26787" y="500927"/>
                    <a:pt x="17514" y="497086"/>
                    <a:pt x="10678" y="490249"/>
                  </a:cubicBezTo>
                  <a:cubicBezTo>
                    <a:pt x="3841" y="483413"/>
                    <a:pt x="0" y="474140"/>
                    <a:pt x="0" y="464472"/>
                  </a:cubicBezTo>
                  <a:lnTo>
                    <a:pt x="0" y="36455"/>
                  </a:lnTo>
                  <a:cubicBezTo>
                    <a:pt x="0" y="26787"/>
                    <a:pt x="3841" y="17514"/>
                    <a:pt x="10678" y="10678"/>
                  </a:cubicBezTo>
                  <a:cubicBezTo>
                    <a:pt x="17514" y="3841"/>
                    <a:pt x="26787" y="0"/>
                    <a:pt x="36455" y="0"/>
                  </a:cubicBezTo>
                  <a:close/>
                </a:path>
              </a:pathLst>
            </a:custGeom>
            <a:blipFill>
              <a:blip r:embed="rId5"/>
              <a:stretch>
                <a:fillRect t="-947" b="-947"/>
              </a:stretch>
            </a:blipFill>
          </p:spPr>
        </p:sp>
      </p:grpSp>
      <p:grpSp>
        <p:nvGrpSpPr>
          <p:cNvPr id="12" name="Group 12"/>
          <p:cNvGrpSpPr/>
          <p:nvPr/>
        </p:nvGrpSpPr>
        <p:grpSpPr>
          <a:xfrm>
            <a:off x="1028700" y="5396066"/>
            <a:ext cx="6438702" cy="3862234"/>
            <a:chOff x="0" y="0"/>
            <a:chExt cx="1695790" cy="1017214"/>
          </a:xfrm>
        </p:grpSpPr>
        <p:sp>
          <p:nvSpPr>
            <p:cNvPr id="13" name="Freeform 13"/>
            <p:cNvSpPr/>
            <p:nvPr/>
          </p:nvSpPr>
          <p:spPr>
            <a:xfrm>
              <a:off x="0" y="0"/>
              <a:ext cx="1695790" cy="1017214"/>
            </a:xfrm>
            <a:custGeom>
              <a:avLst/>
              <a:gdLst/>
              <a:ahLst/>
              <a:cxnLst/>
              <a:rect l="l" t="t" r="r" b="b"/>
              <a:pathLst>
                <a:path w="1695790" h="1017214">
                  <a:moveTo>
                    <a:pt x="30060" y="0"/>
                  </a:moveTo>
                  <a:lnTo>
                    <a:pt x="1665730" y="0"/>
                  </a:lnTo>
                  <a:cubicBezTo>
                    <a:pt x="1673702" y="0"/>
                    <a:pt x="1681348" y="3167"/>
                    <a:pt x="1686985" y="8804"/>
                  </a:cubicBezTo>
                  <a:cubicBezTo>
                    <a:pt x="1692623" y="14442"/>
                    <a:pt x="1695790" y="22088"/>
                    <a:pt x="1695790" y="30060"/>
                  </a:cubicBezTo>
                  <a:lnTo>
                    <a:pt x="1695790" y="987154"/>
                  </a:lnTo>
                  <a:cubicBezTo>
                    <a:pt x="1695790" y="995126"/>
                    <a:pt x="1692623" y="1002772"/>
                    <a:pt x="1686985" y="1008410"/>
                  </a:cubicBezTo>
                  <a:cubicBezTo>
                    <a:pt x="1681348" y="1014047"/>
                    <a:pt x="1673702" y="1017214"/>
                    <a:pt x="1665730" y="1017214"/>
                  </a:cubicBezTo>
                  <a:lnTo>
                    <a:pt x="30060" y="1017214"/>
                  </a:lnTo>
                  <a:cubicBezTo>
                    <a:pt x="22088" y="1017214"/>
                    <a:pt x="14442" y="1014047"/>
                    <a:pt x="8804" y="1008410"/>
                  </a:cubicBezTo>
                  <a:cubicBezTo>
                    <a:pt x="3167" y="1002772"/>
                    <a:pt x="0" y="995126"/>
                    <a:pt x="0" y="987154"/>
                  </a:cubicBezTo>
                  <a:lnTo>
                    <a:pt x="0" y="30060"/>
                  </a:lnTo>
                  <a:cubicBezTo>
                    <a:pt x="0" y="22088"/>
                    <a:pt x="3167" y="14442"/>
                    <a:pt x="8804" y="8804"/>
                  </a:cubicBezTo>
                  <a:cubicBezTo>
                    <a:pt x="14442" y="3167"/>
                    <a:pt x="22088" y="0"/>
                    <a:pt x="30060" y="0"/>
                  </a:cubicBezTo>
                  <a:close/>
                </a:path>
              </a:pathLst>
            </a:custGeom>
            <a:solidFill>
              <a:srgbClr val="4B3C3D"/>
            </a:solidFill>
          </p:spPr>
        </p:sp>
        <p:sp>
          <p:nvSpPr>
            <p:cNvPr id="14" name="TextBox 14"/>
            <p:cNvSpPr txBox="1"/>
            <p:nvPr/>
          </p:nvSpPr>
          <p:spPr>
            <a:xfrm>
              <a:off x="0" y="-28575"/>
              <a:ext cx="1695790" cy="1045789"/>
            </a:xfrm>
            <a:prstGeom prst="rect">
              <a:avLst/>
            </a:prstGeom>
          </p:spPr>
          <p:txBody>
            <a:bodyPr lIns="50800" tIns="50800" rIns="50800" bIns="50800" rtlCol="0" anchor="ctr"/>
            <a:lstStyle/>
            <a:p>
              <a:pPr algn="ctr">
                <a:lnSpc>
                  <a:spcPts val="1960"/>
                </a:lnSpc>
              </a:pPr>
              <a:endParaRPr/>
            </a:p>
          </p:txBody>
        </p:sp>
      </p:grpSp>
      <p:sp>
        <p:nvSpPr>
          <p:cNvPr id="15" name="TextBox 15"/>
          <p:cNvSpPr txBox="1"/>
          <p:nvPr/>
        </p:nvSpPr>
        <p:spPr>
          <a:xfrm>
            <a:off x="1028700" y="2490301"/>
            <a:ext cx="7406157" cy="1772888"/>
          </a:xfrm>
          <a:prstGeom prst="rect">
            <a:avLst/>
          </a:prstGeom>
        </p:spPr>
        <p:txBody>
          <a:bodyPr lIns="0" tIns="0" rIns="0" bIns="0" rtlCol="0" anchor="t">
            <a:spAutoFit/>
          </a:bodyPr>
          <a:lstStyle/>
          <a:p>
            <a:pPr algn="l">
              <a:lnSpc>
                <a:spcPts val="14508"/>
              </a:lnSpc>
              <a:spcBef>
                <a:spcPct val="0"/>
              </a:spcBef>
            </a:pPr>
            <a:r>
              <a:rPr lang="en-US" sz="10363" spc="-829">
                <a:solidFill>
                  <a:srgbClr val="4B3C3D"/>
                </a:solidFill>
                <a:latin typeface="Open Sauce"/>
                <a:ea typeface="Open Sauce"/>
                <a:cs typeface="Open Sauce"/>
                <a:sym typeface="Open Sauce"/>
              </a:rPr>
              <a:t>Introduction</a:t>
            </a:r>
          </a:p>
        </p:txBody>
      </p:sp>
      <p:sp>
        <p:nvSpPr>
          <p:cNvPr id="16" name="TextBox 16"/>
          <p:cNvSpPr txBox="1"/>
          <p:nvPr/>
        </p:nvSpPr>
        <p:spPr>
          <a:xfrm>
            <a:off x="3738317" y="981075"/>
            <a:ext cx="3729085" cy="340799"/>
          </a:xfrm>
          <a:prstGeom prst="rect">
            <a:avLst/>
          </a:prstGeom>
        </p:spPr>
        <p:txBody>
          <a:bodyPr wrap="square" lIns="0" tIns="0" rIns="0" bIns="0" rtlCol="0" anchor="t">
            <a:spAutoFit/>
          </a:bodyPr>
          <a:lstStyle/>
          <a:p>
            <a:pPr>
              <a:lnSpc>
                <a:spcPts val="2939"/>
              </a:lnSpc>
              <a:spcBef>
                <a:spcPct val="0"/>
              </a:spcBef>
            </a:pPr>
            <a:r>
              <a:rPr lang="en-US" sz="2099" b="1" i="1" spc="-104" dirty="0">
                <a:solidFill>
                  <a:srgbClr val="968C90"/>
                </a:solidFill>
                <a:latin typeface="Open Sauce Bold Italics"/>
                <a:ea typeface="Open Sauce Bold Italics"/>
                <a:cs typeface="Open Sauce Bold Italics"/>
                <a:sym typeface="Open Sauce Bold Italics"/>
              </a:rPr>
              <a:t>Why Does Air Quality Matter?</a:t>
            </a:r>
          </a:p>
        </p:txBody>
      </p:sp>
      <p:sp>
        <p:nvSpPr>
          <p:cNvPr id="17" name="TextBox 17"/>
          <p:cNvSpPr txBox="1"/>
          <p:nvPr/>
        </p:nvSpPr>
        <p:spPr>
          <a:xfrm>
            <a:off x="1524000" y="5905500"/>
            <a:ext cx="5353149" cy="3066289"/>
          </a:xfrm>
          <a:prstGeom prst="rect">
            <a:avLst/>
          </a:prstGeom>
        </p:spPr>
        <p:txBody>
          <a:bodyPr wrap="square" lIns="0" tIns="0" rIns="0" bIns="0" rtlCol="0" anchor="t">
            <a:spAutoFit/>
          </a:bodyPr>
          <a:lstStyle/>
          <a:p>
            <a:pPr>
              <a:lnSpc>
                <a:spcPts val="1960"/>
              </a:lnSpc>
              <a:spcBef>
                <a:spcPct val="0"/>
              </a:spcBef>
            </a:pPr>
            <a:r>
              <a:rPr lang="en-US" sz="1600" dirty="0">
                <a:solidFill>
                  <a:schemeClr val="bg1"/>
                </a:solidFill>
              </a:rPr>
              <a:t>🫁 </a:t>
            </a:r>
            <a:r>
              <a:rPr lang="en-US" sz="1600" b="1" dirty="0">
                <a:solidFill>
                  <a:schemeClr val="bg1"/>
                </a:solidFill>
              </a:rPr>
              <a:t>Direct impact on human health</a:t>
            </a:r>
            <a:br>
              <a:rPr lang="en-US" sz="1600" dirty="0">
                <a:solidFill>
                  <a:schemeClr val="bg1"/>
                </a:solidFill>
              </a:rPr>
            </a:br>
            <a:r>
              <a:rPr lang="en-US" sz="1600" i="1" dirty="0">
                <a:solidFill>
                  <a:schemeClr val="bg1"/>
                </a:solidFill>
              </a:rPr>
              <a:t>(Respiratory issues, cardiovascular problems, asthma, etc.)</a:t>
            </a:r>
          </a:p>
          <a:p>
            <a:pPr>
              <a:lnSpc>
                <a:spcPts val="1960"/>
              </a:lnSpc>
              <a:spcBef>
                <a:spcPct val="0"/>
              </a:spcBef>
            </a:pPr>
            <a:endParaRPr lang="en-US" sz="1600" i="1" dirty="0">
              <a:solidFill>
                <a:schemeClr val="bg1"/>
              </a:solidFill>
            </a:endParaRPr>
          </a:p>
          <a:p>
            <a:pPr>
              <a:lnSpc>
                <a:spcPts val="1960"/>
              </a:lnSpc>
              <a:spcBef>
                <a:spcPct val="0"/>
              </a:spcBef>
            </a:pPr>
            <a:r>
              <a:rPr lang="en-US" sz="1600" dirty="0">
                <a:solidFill>
                  <a:schemeClr val="bg1"/>
                </a:solidFill>
              </a:rPr>
              <a:t>🌧️ </a:t>
            </a:r>
            <a:r>
              <a:rPr lang="en-US" sz="1600" b="1" dirty="0">
                <a:solidFill>
                  <a:schemeClr val="bg1"/>
                </a:solidFill>
              </a:rPr>
              <a:t>Environmental consequences</a:t>
            </a:r>
            <a:br>
              <a:rPr lang="en-US" sz="1600" dirty="0">
                <a:solidFill>
                  <a:schemeClr val="bg1"/>
                </a:solidFill>
              </a:rPr>
            </a:br>
            <a:r>
              <a:rPr lang="en-US" sz="1600" i="1" dirty="0">
                <a:solidFill>
                  <a:schemeClr val="bg1"/>
                </a:solidFill>
              </a:rPr>
              <a:t>(Contributes to acid rain, harms wildlife and ecosystems)</a:t>
            </a:r>
          </a:p>
          <a:p>
            <a:pPr>
              <a:lnSpc>
                <a:spcPts val="1960"/>
              </a:lnSpc>
              <a:spcBef>
                <a:spcPct val="0"/>
              </a:spcBef>
            </a:pPr>
            <a:endParaRPr lang="en-US" sz="1600" i="1" dirty="0">
              <a:solidFill>
                <a:schemeClr val="bg1"/>
              </a:solidFill>
            </a:endParaRPr>
          </a:p>
          <a:p>
            <a:pPr>
              <a:lnSpc>
                <a:spcPts val="1960"/>
              </a:lnSpc>
              <a:spcBef>
                <a:spcPct val="0"/>
              </a:spcBef>
            </a:pPr>
            <a:r>
              <a:rPr lang="en-US" sz="1600" dirty="0">
                <a:solidFill>
                  <a:schemeClr val="bg1"/>
                </a:solidFill>
              </a:rPr>
              <a:t>💸 </a:t>
            </a:r>
            <a:r>
              <a:rPr lang="en-US" sz="1600" b="1" dirty="0">
                <a:solidFill>
                  <a:schemeClr val="bg1"/>
                </a:solidFill>
              </a:rPr>
              <a:t>Economic impacts</a:t>
            </a:r>
            <a:br>
              <a:rPr lang="en-US" sz="1600" dirty="0">
                <a:solidFill>
                  <a:schemeClr val="bg1"/>
                </a:solidFill>
              </a:rPr>
            </a:br>
            <a:r>
              <a:rPr lang="en-US" sz="1600" i="1" dirty="0">
                <a:solidFill>
                  <a:schemeClr val="bg1"/>
                </a:solidFill>
              </a:rPr>
              <a:t>(Increased healthcare costs, reduced work productivity, pollution-related expenses)</a:t>
            </a:r>
          </a:p>
          <a:p>
            <a:pPr>
              <a:lnSpc>
                <a:spcPts val="1960"/>
              </a:lnSpc>
              <a:spcBef>
                <a:spcPct val="0"/>
              </a:spcBef>
            </a:pPr>
            <a:endParaRPr lang="en-US" sz="1600" i="1" dirty="0">
              <a:solidFill>
                <a:schemeClr val="bg1"/>
              </a:solidFill>
            </a:endParaRPr>
          </a:p>
          <a:p>
            <a:pPr>
              <a:lnSpc>
                <a:spcPts val="1960"/>
              </a:lnSpc>
              <a:spcBef>
                <a:spcPct val="0"/>
              </a:spcBef>
            </a:pPr>
            <a:r>
              <a:rPr lang="en-US" sz="1600" dirty="0">
                <a:solidFill>
                  <a:schemeClr val="bg1"/>
                </a:solidFill>
              </a:rPr>
              <a:t>🌍 </a:t>
            </a:r>
            <a:r>
              <a:rPr lang="en-US" sz="1600" b="1" dirty="0">
                <a:solidFill>
                  <a:schemeClr val="bg1"/>
                </a:solidFill>
              </a:rPr>
              <a:t>Growing public awareness</a:t>
            </a:r>
            <a:br>
              <a:rPr lang="en-US" sz="1600" dirty="0">
                <a:solidFill>
                  <a:schemeClr val="bg1"/>
                </a:solidFill>
              </a:rPr>
            </a:br>
            <a:r>
              <a:rPr lang="en-US" sz="1600" i="1" dirty="0">
                <a:solidFill>
                  <a:schemeClr val="bg1"/>
                </a:solidFill>
              </a:rPr>
              <a:t>(Citizens demand cleaner air and real-time pollution data)</a:t>
            </a:r>
            <a:endParaRPr lang="en-US" sz="1600" spc="-70" dirty="0">
              <a:solidFill>
                <a:schemeClr val="bg1"/>
              </a:solidFill>
              <a:latin typeface="Open Sauce"/>
              <a:ea typeface="Open Sauce"/>
              <a:cs typeface="Open Sauce"/>
              <a:sym typeface="Open Sauce"/>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p:cNvSpPr txBox="1"/>
          <p:nvPr/>
        </p:nvSpPr>
        <p:spPr>
          <a:xfrm>
            <a:off x="8272919" y="2310211"/>
            <a:ext cx="10015081" cy="2464906"/>
          </a:xfrm>
          <a:prstGeom prst="rect">
            <a:avLst/>
          </a:prstGeom>
        </p:spPr>
        <p:txBody>
          <a:bodyPr lIns="0" tIns="0" rIns="0" bIns="0" rtlCol="0" anchor="t">
            <a:spAutoFit/>
          </a:bodyPr>
          <a:lstStyle/>
          <a:p>
            <a:pPr algn="l">
              <a:lnSpc>
                <a:spcPts val="9896"/>
              </a:lnSpc>
            </a:pPr>
            <a:r>
              <a:rPr lang="en-US" sz="6600" spc="-150" dirty="0">
                <a:solidFill>
                  <a:srgbClr val="4B3C3D"/>
                </a:solidFill>
                <a:latin typeface="Open Sauce"/>
                <a:ea typeface="Open Sauce"/>
                <a:cs typeface="Open Sauce"/>
                <a:sym typeface="Open Sauce"/>
              </a:rPr>
              <a:t>Introducing </a:t>
            </a:r>
          </a:p>
          <a:p>
            <a:pPr algn="l">
              <a:lnSpc>
                <a:spcPts val="9896"/>
              </a:lnSpc>
            </a:pPr>
            <a:r>
              <a:rPr lang="en-US" sz="6600" spc="-150" dirty="0">
                <a:solidFill>
                  <a:srgbClr val="4B3C3D"/>
                </a:solidFill>
                <a:latin typeface="Open Sauce"/>
                <a:ea typeface="Open Sauce"/>
                <a:cs typeface="Open Sauce"/>
                <a:sym typeface="Open Sauce"/>
              </a:rPr>
              <a:t>Air Quality Index (AQI)</a:t>
            </a:r>
          </a:p>
        </p:txBody>
      </p:sp>
      <p:sp>
        <p:nvSpPr>
          <p:cNvPr id="5" name="TextBox 5"/>
          <p:cNvSpPr txBox="1"/>
          <p:nvPr/>
        </p:nvSpPr>
        <p:spPr>
          <a:xfrm>
            <a:off x="12930986" y="1035975"/>
            <a:ext cx="4328314" cy="340799"/>
          </a:xfrm>
          <a:prstGeom prst="rect">
            <a:avLst/>
          </a:prstGeom>
        </p:spPr>
        <p:txBody>
          <a:bodyPr wrap="square" lIns="0" tIns="0" rIns="0" bIns="0" rtlCol="0" anchor="t">
            <a:spAutoFit/>
          </a:bodyPr>
          <a:lstStyle/>
          <a:p>
            <a:pPr algn="l">
              <a:lnSpc>
                <a:spcPts val="2939"/>
              </a:lnSpc>
              <a:spcBef>
                <a:spcPct val="0"/>
              </a:spcBef>
            </a:pPr>
            <a:r>
              <a:rPr lang="en-US" sz="2099" b="1" i="1" spc="-104" dirty="0">
                <a:solidFill>
                  <a:srgbClr val="4B3C3D"/>
                </a:solidFill>
                <a:latin typeface="Open Sauce Bold Italics"/>
                <a:ea typeface="Open Sauce Bold Italics"/>
                <a:cs typeface="Open Sauce Bold Italics"/>
                <a:sym typeface="Open Sauce Bold Italics"/>
              </a:rPr>
              <a:t>Understanding the Air Quality Index</a:t>
            </a:r>
          </a:p>
        </p:txBody>
      </p:sp>
      <p:sp>
        <p:nvSpPr>
          <p:cNvPr id="6" name="TextBox 6"/>
          <p:cNvSpPr txBox="1"/>
          <p:nvPr/>
        </p:nvSpPr>
        <p:spPr>
          <a:xfrm>
            <a:off x="8272919" y="5273134"/>
            <a:ext cx="8986381" cy="1246175"/>
          </a:xfrm>
          <a:prstGeom prst="rect">
            <a:avLst/>
          </a:prstGeom>
        </p:spPr>
        <p:txBody>
          <a:bodyPr lIns="0" tIns="0" rIns="0" bIns="0" rtlCol="0" anchor="t">
            <a:spAutoFit/>
          </a:bodyPr>
          <a:lstStyle/>
          <a:p>
            <a:pPr>
              <a:lnSpc>
                <a:spcPts val="3359"/>
              </a:lnSpc>
              <a:spcBef>
                <a:spcPct val="0"/>
              </a:spcBef>
            </a:pPr>
            <a:r>
              <a:rPr lang="en-US" sz="1600" dirty="0">
                <a:solidFill>
                  <a:srgbClr val="968C90"/>
                </a:solidFill>
                <a:latin typeface="Open Sauce" panose="020B0604020202020204" charset="0"/>
              </a:rPr>
              <a:t>The </a:t>
            </a:r>
            <a:r>
              <a:rPr lang="en-US" sz="1600" b="1" dirty="0">
                <a:solidFill>
                  <a:srgbClr val="968C90"/>
                </a:solidFill>
                <a:latin typeface="Open Sauce" panose="020B0604020202020204" charset="0"/>
              </a:rPr>
              <a:t>Air Quality Index (AQI)</a:t>
            </a:r>
            <a:r>
              <a:rPr lang="en-US" sz="1600" dirty="0">
                <a:solidFill>
                  <a:srgbClr val="968C90"/>
                </a:solidFill>
                <a:latin typeface="Open Sauce" panose="020B0604020202020204" charset="0"/>
              </a:rPr>
              <a:t> is a </a:t>
            </a:r>
            <a:r>
              <a:rPr lang="en-US" sz="1600" b="1" dirty="0">
                <a:solidFill>
                  <a:srgbClr val="968C90"/>
                </a:solidFill>
                <a:latin typeface="Open Sauce" panose="020B0604020202020204" charset="0"/>
              </a:rPr>
              <a:t>standardized scale</a:t>
            </a:r>
            <a:r>
              <a:rPr lang="en-US" sz="1600" dirty="0">
                <a:solidFill>
                  <a:srgbClr val="968C90"/>
                </a:solidFill>
                <a:latin typeface="Open Sauce" panose="020B0604020202020204" charset="0"/>
              </a:rPr>
              <a:t> used globally by health and environmental agencies to inform the public about </a:t>
            </a:r>
            <a:r>
              <a:rPr lang="en-US" sz="1600" b="1" dirty="0">
                <a:solidFill>
                  <a:srgbClr val="968C90"/>
                </a:solidFill>
                <a:latin typeface="Open Sauce" panose="020B0604020202020204" charset="0"/>
              </a:rPr>
              <a:t>current or forecasted air pollution levels</a:t>
            </a:r>
            <a:r>
              <a:rPr lang="en-US" sz="1600" dirty="0">
                <a:solidFill>
                  <a:srgbClr val="968C90"/>
                </a:solidFill>
                <a:latin typeface="Open Sauce" panose="020B0604020202020204" charset="0"/>
              </a:rPr>
              <a:t>. It helps people understand </a:t>
            </a:r>
            <a:r>
              <a:rPr lang="en-US" sz="1600" b="1" dirty="0">
                <a:solidFill>
                  <a:srgbClr val="968C90"/>
                </a:solidFill>
                <a:latin typeface="Open Sauce" panose="020B0604020202020204" charset="0"/>
              </a:rPr>
              <a:t>how safe or hazardous the air is to breathe</a:t>
            </a:r>
            <a:endParaRPr lang="en-US" sz="1600" spc="-119" dirty="0">
              <a:solidFill>
                <a:srgbClr val="968C90"/>
              </a:solidFill>
              <a:latin typeface="Open Sauce" panose="020B0604020202020204" charset="0"/>
              <a:ea typeface="Open Sauce"/>
              <a:cs typeface="Open Sauce"/>
              <a:sym typeface="Open Sauce"/>
            </a:endParaRPr>
          </a:p>
        </p:txBody>
      </p:sp>
      <p:grpSp>
        <p:nvGrpSpPr>
          <p:cNvPr id="2" name="Group 1">
            <a:extLst>
              <a:ext uri="{FF2B5EF4-FFF2-40B4-BE49-F238E27FC236}">
                <a16:creationId xmlns:a16="http://schemas.microsoft.com/office/drawing/2014/main" id="{66D85D6B-047C-4564-83C0-21E2521009B8}"/>
              </a:ext>
            </a:extLst>
          </p:cNvPr>
          <p:cNvGrpSpPr/>
          <p:nvPr/>
        </p:nvGrpSpPr>
        <p:grpSpPr>
          <a:xfrm>
            <a:off x="8446977" y="6791653"/>
            <a:ext cx="4833482" cy="2459372"/>
            <a:chOff x="8272919" y="6798928"/>
            <a:chExt cx="4833482" cy="2459372"/>
          </a:xfrm>
        </p:grpSpPr>
        <p:grpSp>
          <p:nvGrpSpPr>
            <p:cNvPr id="7" name="Group 7"/>
            <p:cNvGrpSpPr/>
            <p:nvPr/>
          </p:nvGrpSpPr>
          <p:grpSpPr>
            <a:xfrm>
              <a:off x="8272919" y="6798928"/>
              <a:ext cx="4833482" cy="2459372"/>
              <a:chOff x="0" y="0"/>
              <a:chExt cx="1142209" cy="647736"/>
            </a:xfrm>
          </p:grpSpPr>
          <p:sp>
            <p:nvSpPr>
              <p:cNvPr id="8" name="Freeform 8"/>
              <p:cNvSpPr/>
              <p:nvPr/>
            </p:nvSpPr>
            <p:spPr>
              <a:xfrm>
                <a:off x="0" y="0"/>
                <a:ext cx="1142209" cy="647736"/>
              </a:xfrm>
              <a:custGeom>
                <a:avLst/>
                <a:gdLst/>
                <a:ahLst/>
                <a:cxnLst/>
                <a:rect l="l" t="t" r="r" b="b"/>
                <a:pathLst>
                  <a:path w="1142209" h="647736">
                    <a:moveTo>
                      <a:pt x="44629" y="0"/>
                    </a:moveTo>
                    <a:lnTo>
                      <a:pt x="1097580" y="0"/>
                    </a:lnTo>
                    <a:cubicBezTo>
                      <a:pt x="1109417" y="0"/>
                      <a:pt x="1120768" y="4702"/>
                      <a:pt x="1129138" y="13072"/>
                    </a:cubicBezTo>
                    <a:cubicBezTo>
                      <a:pt x="1137507" y="21441"/>
                      <a:pt x="1142209" y="32793"/>
                      <a:pt x="1142209" y="44629"/>
                    </a:cubicBezTo>
                    <a:lnTo>
                      <a:pt x="1142209" y="603107"/>
                    </a:lnTo>
                    <a:cubicBezTo>
                      <a:pt x="1142209" y="614943"/>
                      <a:pt x="1137507" y="626295"/>
                      <a:pt x="1129138" y="634664"/>
                    </a:cubicBezTo>
                    <a:cubicBezTo>
                      <a:pt x="1120768" y="643034"/>
                      <a:pt x="1109417" y="647736"/>
                      <a:pt x="1097580" y="647736"/>
                    </a:cubicBezTo>
                    <a:lnTo>
                      <a:pt x="44629" y="647736"/>
                    </a:lnTo>
                    <a:cubicBezTo>
                      <a:pt x="32793" y="647736"/>
                      <a:pt x="21441" y="643034"/>
                      <a:pt x="13072" y="634664"/>
                    </a:cubicBezTo>
                    <a:cubicBezTo>
                      <a:pt x="4702" y="626295"/>
                      <a:pt x="0" y="614943"/>
                      <a:pt x="0" y="603107"/>
                    </a:cubicBezTo>
                    <a:lnTo>
                      <a:pt x="0" y="44629"/>
                    </a:lnTo>
                    <a:cubicBezTo>
                      <a:pt x="0" y="32793"/>
                      <a:pt x="4702" y="21441"/>
                      <a:pt x="13072" y="13072"/>
                    </a:cubicBezTo>
                    <a:cubicBezTo>
                      <a:pt x="21441" y="4702"/>
                      <a:pt x="32793" y="0"/>
                      <a:pt x="44629" y="0"/>
                    </a:cubicBezTo>
                    <a:close/>
                  </a:path>
                </a:pathLst>
              </a:custGeom>
              <a:solidFill>
                <a:srgbClr val="DBD2D2"/>
              </a:solidFill>
            </p:spPr>
          </p:sp>
          <p:sp>
            <p:nvSpPr>
              <p:cNvPr id="9" name="TextBox 9"/>
              <p:cNvSpPr txBox="1"/>
              <p:nvPr/>
            </p:nvSpPr>
            <p:spPr>
              <a:xfrm>
                <a:off x="0" y="-28575"/>
                <a:ext cx="1142209" cy="676311"/>
              </a:xfrm>
              <a:prstGeom prst="rect">
                <a:avLst/>
              </a:prstGeom>
            </p:spPr>
            <p:txBody>
              <a:bodyPr lIns="50800" tIns="50800" rIns="50800" bIns="50800" rtlCol="0" anchor="ctr"/>
              <a:lstStyle/>
              <a:p>
                <a:pPr algn="ctr">
                  <a:lnSpc>
                    <a:spcPts val="1960"/>
                  </a:lnSpc>
                </a:pPr>
                <a:endParaRPr/>
              </a:p>
            </p:txBody>
          </p:sp>
        </p:grpSp>
        <p:sp>
          <p:nvSpPr>
            <p:cNvPr id="11" name="TextBox 11"/>
            <p:cNvSpPr txBox="1"/>
            <p:nvPr/>
          </p:nvSpPr>
          <p:spPr>
            <a:xfrm>
              <a:off x="8828187" y="7201963"/>
              <a:ext cx="3217779" cy="245003"/>
            </a:xfrm>
            <a:prstGeom prst="rect">
              <a:avLst/>
            </a:prstGeom>
          </p:spPr>
          <p:txBody>
            <a:bodyPr lIns="0" tIns="0" rIns="0" bIns="0" rtlCol="0" anchor="t">
              <a:spAutoFit/>
            </a:bodyPr>
            <a:lstStyle/>
            <a:p>
              <a:pPr>
                <a:lnSpc>
                  <a:spcPts val="1960"/>
                </a:lnSpc>
                <a:spcBef>
                  <a:spcPct val="0"/>
                </a:spcBef>
              </a:pPr>
              <a:r>
                <a:rPr lang="en-US" sz="1600" dirty="0">
                  <a:solidFill>
                    <a:srgbClr val="4B3C3D"/>
                  </a:solidFill>
                  <a:effectLst>
                    <a:outerShdw blurRad="38100" dist="38100" dir="2700000" algn="tl">
                      <a:srgbClr val="000000">
                        <a:alpha val="43137"/>
                      </a:srgbClr>
                    </a:outerShdw>
                  </a:effectLst>
                  <a:latin typeface="Open Sauce" panose="020B0604020202020204" charset="0"/>
                </a:rPr>
                <a:t>Key Pollutants Included in AQI:</a:t>
              </a:r>
              <a:endParaRPr lang="en-US" sz="1600" spc="-70" dirty="0">
                <a:solidFill>
                  <a:srgbClr val="4B3C3D"/>
                </a:solidFill>
                <a:effectLst>
                  <a:outerShdw blurRad="38100" dist="38100" dir="2700000" algn="tl">
                    <a:srgbClr val="000000">
                      <a:alpha val="43137"/>
                    </a:srgbClr>
                  </a:outerShdw>
                </a:effectLst>
                <a:latin typeface="Open Sauce" panose="020B0604020202020204" charset="0"/>
                <a:ea typeface="Open Sauce"/>
                <a:cs typeface="Open Sauce"/>
                <a:sym typeface="Open Sauce"/>
              </a:endParaRPr>
            </a:p>
          </p:txBody>
        </p:sp>
        <p:sp>
          <p:nvSpPr>
            <p:cNvPr id="25" name="Rectangle 24">
              <a:extLst>
                <a:ext uri="{FF2B5EF4-FFF2-40B4-BE49-F238E27FC236}">
                  <a16:creationId xmlns:a16="http://schemas.microsoft.com/office/drawing/2014/main" id="{1B8C237E-083C-46BE-9B9B-B050E9174791}"/>
                </a:ext>
              </a:extLst>
            </p:cNvPr>
            <p:cNvSpPr/>
            <p:nvPr/>
          </p:nvSpPr>
          <p:spPr>
            <a:xfrm>
              <a:off x="8610600" y="7575591"/>
              <a:ext cx="3657600" cy="1384995"/>
            </a:xfrm>
            <a:prstGeom prst="rect">
              <a:avLst/>
            </a:prstGeom>
          </p:spPr>
          <p:txBody>
            <a:bodyPr wrap="square">
              <a:spAutoFit/>
            </a:bodyPr>
            <a:lstStyle/>
            <a:p>
              <a:pPr lvl="0" eaLnBrk="0" fontAlgn="base" hangingPunct="0">
                <a:spcBef>
                  <a:spcPct val="0"/>
                </a:spcBef>
                <a:spcAft>
                  <a:spcPct val="0"/>
                </a:spcAft>
                <a:buFontTx/>
                <a:buChar char="•"/>
              </a:pPr>
              <a:r>
                <a:rPr lang="en-US" altLang="en-US" sz="1400" dirty="0">
                  <a:solidFill>
                    <a:srgbClr val="4B3C3D"/>
                  </a:solidFill>
                  <a:latin typeface="Open Sauce" panose="020B0604020202020204" charset="0"/>
                </a:rPr>
                <a:t>PM2.5 (Fine Particulate Matter)</a:t>
              </a:r>
            </a:p>
            <a:p>
              <a:pPr lvl="0" eaLnBrk="0" fontAlgn="base" hangingPunct="0">
                <a:spcBef>
                  <a:spcPct val="0"/>
                </a:spcBef>
                <a:spcAft>
                  <a:spcPct val="0"/>
                </a:spcAft>
                <a:buFontTx/>
                <a:buChar char="•"/>
              </a:pPr>
              <a:r>
                <a:rPr lang="en-US" altLang="en-US" sz="1400" dirty="0">
                  <a:solidFill>
                    <a:srgbClr val="4B3C3D"/>
                  </a:solidFill>
                  <a:latin typeface="Open Sauce" panose="020B0604020202020204" charset="0"/>
                </a:rPr>
                <a:t>PM10 (Coarse Particulate Matter)</a:t>
              </a:r>
            </a:p>
            <a:p>
              <a:pPr lvl="0" eaLnBrk="0" fontAlgn="base" hangingPunct="0">
                <a:spcBef>
                  <a:spcPct val="0"/>
                </a:spcBef>
                <a:spcAft>
                  <a:spcPct val="0"/>
                </a:spcAft>
                <a:buFontTx/>
                <a:buChar char="•"/>
              </a:pPr>
              <a:r>
                <a:rPr lang="en-US" altLang="en-US" sz="1400" dirty="0">
                  <a:solidFill>
                    <a:srgbClr val="4B3C3D"/>
                  </a:solidFill>
                  <a:latin typeface="Open Sauce" panose="020B0604020202020204" charset="0"/>
                </a:rPr>
                <a:t>Ozone (O₃)</a:t>
              </a:r>
            </a:p>
            <a:p>
              <a:pPr lvl="0" eaLnBrk="0" fontAlgn="base" hangingPunct="0">
                <a:spcBef>
                  <a:spcPct val="0"/>
                </a:spcBef>
                <a:spcAft>
                  <a:spcPct val="0"/>
                </a:spcAft>
                <a:buFontTx/>
                <a:buChar char="•"/>
              </a:pPr>
              <a:r>
                <a:rPr lang="en-US" altLang="en-US" sz="1400" dirty="0">
                  <a:solidFill>
                    <a:srgbClr val="4B3C3D"/>
                  </a:solidFill>
                  <a:latin typeface="Open Sauce" panose="020B0604020202020204" charset="0"/>
                </a:rPr>
                <a:t>Nitrogen Dioxide (NO₂)</a:t>
              </a:r>
            </a:p>
            <a:p>
              <a:pPr lvl="0" eaLnBrk="0" fontAlgn="base" hangingPunct="0">
                <a:spcBef>
                  <a:spcPct val="0"/>
                </a:spcBef>
                <a:spcAft>
                  <a:spcPct val="0"/>
                </a:spcAft>
                <a:buFontTx/>
                <a:buChar char="•"/>
              </a:pPr>
              <a:r>
                <a:rPr lang="en-US" altLang="en-US" sz="1400" dirty="0">
                  <a:solidFill>
                    <a:srgbClr val="4B3C3D"/>
                  </a:solidFill>
                  <a:latin typeface="Open Sauce" panose="020B0604020202020204" charset="0"/>
                </a:rPr>
                <a:t>Sulfur Dioxide (SO₂)</a:t>
              </a:r>
            </a:p>
            <a:p>
              <a:pPr lvl="0" eaLnBrk="0" fontAlgn="base" hangingPunct="0">
                <a:spcBef>
                  <a:spcPct val="0"/>
                </a:spcBef>
                <a:spcAft>
                  <a:spcPct val="0"/>
                </a:spcAft>
                <a:buFontTx/>
                <a:buChar char="•"/>
              </a:pPr>
              <a:r>
                <a:rPr lang="en-US" altLang="en-US" sz="1400" dirty="0">
                  <a:solidFill>
                    <a:srgbClr val="4B3C3D"/>
                  </a:solidFill>
                  <a:latin typeface="Open Sauce" panose="020B0604020202020204" charset="0"/>
                </a:rPr>
                <a:t>Carbon Monoxide (CO)</a:t>
              </a:r>
            </a:p>
          </p:txBody>
        </p:sp>
      </p:grpSp>
      <p:graphicFrame>
        <p:nvGraphicFramePr>
          <p:cNvPr id="31" name="Table 30">
            <a:extLst>
              <a:ext uri="{FF2B5EF4-FFF2-40B4-BE49-F238E27FC236}">
                <a16:creationId xmlns:a16="http://schemas.microsoft.com/office/drawing/2014/main" id="{68A6EEBA-7469-4F79-B25C-2FB23926D9CA}"/>
              </a:ext>
            </a:extLst>
          </p:cNvPr>
          <p:cNvGraphicFramePr>
            <a:graphicFrameLocks noGrp="1"/>
          </p:cNvGraphicFramePr>
          <p:nvPr>
            <p:extLst>
              <p:ext uri="{D42A27DB-BD31-4B8C-83A1-F6EECF244321}">
                <p14:modId xmlns:p14="http://schemas.microsoft.com/office/powerpoint/2010/main" val="1767962261"/>
              </p:ext>
            </p:extLst>
          </p:nvPr>
        </p:nvGraphicFramePr>
        <p:xfrm>
          <a:off x="533400" y="1035976"/>
          <a:ext cx="7190823" cy="8077339"/>
        </p:xfrm>
        <a:graphic>
          <a:graphicData uri="http://schemas.openxmlformats.org/drawingml/2006/table">
            <a:tbl>
              <a:tblPr/>
              <a:tblGrid>
                <a:gridCol w="2396941">
                  <a:extLst>
                    <a:ext uri="{9D8B030D-6E8A-4147-A177-3AD203B41FA5}">
                      <a16:colId xmlns:a16="http://schemas.microsoft.com/office/drawing/2014/main" val="2678458409"/>
                    </a:ext>
                  </a:extLst>
                </a:gridCol>
                <a:gridCol w="2396941">
                  <a:extLst>
                    <a:ext uri="{9D8B030D-6E8A-4147-A177-3AD203B41FA5}">
                      <a16:colId xmlns:a16="http://schemas.microsoft.com/office/drawing/2014/main" val="2637980121"/>
                    </a:ext>
                  </a:extLst>
                </a:gridCol>
                <a:gridCol w="2396941">
                  <a:extLst>
                    <a:ext uri="{9D8B030D-6E8A-4147-A177-3AD203B41FA5}">
                      <a16:colId xmlns:a16="http://schemas.microsoft.com/office/drawing/2014/main" val="992227361"/>
                    </a:ext>
                  </a:extLst>
                </a:gridCol>
              </a:tblGrid>
              <a:tr h="717986">
                <a:tc>
                  <a:txBody>
                    <a:bodyPr/>
                    <a:lstStyle/>
                    <a:p>
                      <a:r>
                        <a:rPr lang="en-US" b="1" dirty="0"/>
                        <a:t>AQI Value</a:t>
                      </a:r>
                      <a:endParaRPr lang="en-US" dirty="0"/>
                    </a:p>
                  </a:txBody>
                  <a:tcPr anchor="ctr">
                    <a:lnL>
                      <a:noFill/>
                    </a:lnL>
                    <a:lnR>
                      <a:noFill/>
                    </a:lnR>
                    <a:lnT>
                      <a:noFill/>
                    </a:lnT>
                    <a:lnB>
                      <a:noFill/>
                    </a:lnB>
                  </a:tcPr>
                </a:tc>
                <a:tc>
                  <a:txBody>
                    <a:bodyPr/>
                    <a:lstStyle/>
                    <a:p>
                      <a:r>
                        <a:rPr lang="en-US" b="1"/>
                        <a:t>Air Quality Level</a:t>
                      </a:r>
                      <a:endParaRPr lang="en-US"/>
                    </a:p>
                  </a:txBody>
                  <a:tcPr anchor="ctr">
                    <a:lnL>
                      <a:noFill/>
                    </a:lnL>
                    <a:lnR>
                      <a:noFill/>
                    </a:lnR>
                    <a:lnT>
                      <a:noFill/>
                    </a:lnT>
                    <a:lnB>
                      <a:noFill/>
                    </a:lnB>
                  </a:tcPr>
                </a:tc>
                <a:tc>
                  <a:txBody>
                    <a:bodyPr/>
                    <a:lstStyle/>
                    <a:p>
                      <a:r>
                        <a:rPr lang="en-US" b="1"/>
                        <a:t>Health Advisory</a:t>
                      </a:r>
                      <a:endParaRPr lang="en-US"/>
                    </a:p>
                  </a:txBody>
                  <a:tcPr anchor="ctr">
                    <a:lnL>
                      <a:noFill/>
                    </a:lnL>
                    <a:lnR>
                      <a:noFill/>
                    </a:lnR>
                    <a:lnT>
                      <a:noFill/>
                    </a:lnT>
                    <a:lnB>
                      <a:noFill/>
                    </a:lnB>
                  </a:tcPr>
                </a:tc>
                <a:extLst>
                  <a:ext uri="{0D108BD9-81ED-4DB2-BD59-A6C34878D82A}">
                    <a16:rowId xmlns:a16="http://schemas.microsoft.com/office/drawing/2014/main" val="2163051976"/>
                  </a:ext>
                </a:extLst>
              </a:tr>
              <a:tr h="1256475">
                <a:tc>
                  <a:txBody>
                    <a:bodyPr/>
                    <a:lstStyle/>
                    <a:p>
                      <a:r>
                        <a:rPr lang="en-US"/>
                        <a:t>1</a:t>
                      </a:r>
                    </a:p>
                  </a:txBody>
                  <a:tcPr anchor="ctr">
                    <a:lnL>
                      <a:noFill/>
                    </a:lnL>
                    <a:lnR>
                      <a:noFill/>
                    </a:lnR>
                    <a:lnT>
                      <a:noFill/>
                    </a:lnT>
                    <a:lnB>
                      <a:noFill/>
                    </a:lnB>
                  </a:tcPr>
                </a:tc>
                <a:tc>
                  <a:txBody>
                    <a:bodyPr/>
                    <a:lstStyle/>
                    <a:p>
                      <a:r>
                        <a:rPr lang="en-US"/>
                        <a:t>Good</a:t>
                      </a:r>
                    </a:p>
                  </a:txBody>
                  <a:tcPr anchor="ctr">
                    <a:lnL>
                      <a:noFill/>
                    </a:lnL>
                    <a:lnR>
                      <a:noFill/>
                    </a:lnR>
                    <a:lnT>
                      <a:noFill/>
                    </a:lnT>
                    <a:lnB>
                      <a:noFill/>
                    </a:lnB>
                  </a:tcPr>
                </a:tc>
                <a:tc>
                  <a:txBody>
                    <a:bodyPr/>
                    <a:lstStyle/>
                    <a:p>
                      <a:r>
                        <a:rPr lang="en-US"/>
                        <a:t>Air quality is considered satisfactory.</a:t>
                      </a:r>
                    </a:p>
                  </a:txBody>
                  <a:tcPr anchor="ctr">
                    <a:lnL>
                      <a:noFill/>
                    </a:lnL>
                    <a:lnR>
                      <a:noFill/>
                    </a:lnR>
                    <a:lnT>
                      <a:noFill/>
                    </a:lnT>
                    <a:lnB>
                      <a:noFill/>
                    </a:lnB>
                  </a:tcPr>
                </a:tc>
                <a:extLst>
                  <a:ext uri="{0D108BD9-81ED-4DB2-BD59-A6C34878D82A}">
                    <a16:rowId xmlns:a16="http://schemas.microsoft.com/office/drawing/2014/main" val="1014894600"/>
                  </a:ext>
                </a:extLst>
              </a:tr>
              <a:tr h="1794964">
                <a:tc>
                  <a:txBody>
                    <a:bodyPr/>
                    <a:lstStyle/>
                    <a:p>
                      <a:r>
                        <a:rPr lang="en-US"/>
                        <a:t>2</a:t>
                      </a:r>
                    </a:p>
                  </a:txBody>
                  <a:tcPr anchor="ctr">
                    <a:lnL>
                      <a:noFill/>
                    </a:lnL>
                    <a:lnR>
                      <a:noFill/>
                    </a:lnR>
                    <a:lnT>
                      <a:noFill/>
                    </a:lnT>
                    <a:lnB>
                      <a:noFill/>
                    </a:lnB>
                  </a:tcPr>
                </a:tc>
                <a:tc>
                  <a:txBody>
                    <a:bodyPr/>
                    <a:lstStyle/>
                    <a:p>
                      <a:r>
                        <a:rPr lang="en-US"/>
                        <a:t>Satisfactory</a:t>
                      </a:r>
                    </a:p>
                  </a:txBody>
                  <a:tcPr anchor="ctr">
                    <a:lnL>
                      <a:noFill/>
                    </a:lnL>
                    <a:lnR>
                      <a:noFill/>
                    </a:lnR>
                    <a:lnT>
                      <a:noFill/>
                    </a:lnT>
                    <a:lnB>
                      <a:noFill/>
                    </a:lnB>
                  </a:tcPr>
                </a:tc>
                <a:tc>
                  <a:txBody>
                    <a:bodyPr/>
                    <a:lstStyle/>
                    <a:p>
                      <a:r>
                        <a:rPr lang="en-US"/>
                        <a:t>Acceptable; some pollutants may affect sensitive individuals.</a:t>
                      </a:r>
                    </a:p>
                  </a:txBody>
                  <a:tcPr anchor="ctr">
                    <a:lnL>
                      <a:noFill/>
                    </a:lnL>
                    <a:lnR>
                      <a:noFill/>
                    </a:lnR>
                    <a:lnT>
                      <a:noFill/>
                    </a:lnT>
                    <a:lnB>
                      <a:noFill/>
                    </a:lnB>
                  </a:tcPr>
                </a:tc>
                <a:extLst>
                  <a:ext uri="{0D108BD9-81ED-4DB2-BD59-A6C34878D82A}">
                    <a16:rowId xmlns:a16="http://schemas.microsoft.com/office/drawing/2014/main" val="3986032292"/>
                  </a:ext>
                </a:extLst>
              </a:tr>
              <a:tr h="1256475">
                <a:tc>
                  <a:txBody>
                    <a:bodyPr/>
                    <a:lstStyle/>
                    <a:p>
                      <a:r>
                        <a:rPr lang="en-US"/>
                        <a:t>3</a:t>
                      </a:r>
                    </a:p>
                  </a:txBody>
                  <a:tcPr anchor="ctr">
                    <a:lnL>
                      <a:noFill/>
                    </a:lnL>
                    <a:lnR>
                      <a:noFill/>
                    </a:lnR>
                    <a:lnT>
                      <a:noFill/>
                    </a:lnT>
                    <a:lnB>
                      <a:noFill/>
                    </a:lnB>
                  </a:tcPr>
                </a:tc>
                <a:tc>
                  <a:txBody>
                    <a:bodyPr/>
                    <a:lstStyle/>
                    <a:p>
                      <a:r>
                        <a:rPr lang="en-US"/>
                        <a:t>Moderate</a:t>
                      </a:r>
                    </a:p>
                  </a:txBody>
                  <a:tcPr anchor="ctr">
                    <a:lnL>
                      <a:noFill/>
                    </a:lnL>
                    <a:lnR>
                      <a:noFill/>
                    </a:lnR>
                    <a:lnT>
                      <a:noFill/>
                    </a:lnT>
                    <a:lnB>
                      <a:noFill/>
                    </a:lnB>
                  </a:tcPr>
                </a:tc>
                <a:tc>
                  <a:txBody>
                    <a:bodyPr/>
                    <a:lstStyle/>
                    <a:p>
                      <a:r>
                        <a:rPr lang="en-US"/>
                        <a:t>Everyone may begin to experience health effects.</a:t>
                      </a:r>
                    </a:p>
                  </a:txBody>
                  <a:tcPr anchor="ctr">
                    <a:lnL>
                      <a:noFill/>
                    </a:lnL>
                    <a:lnR>
                      <a:noFill/>
                    </a:lnR>
                    <a:lnT>
                      <a:noFill/>
                    </a:lnT>
                    <a:lnB>
                      <a:noFill/>
                    </a:lnB>
                  </a:tcPr>
                </a:tc>
                <a:extLst>
                  <a:ext uri="{0D108BD9-81ED-4DB2-BD59-A6C34878D82A}">
                    <a16:rowId xmlns:a16="http://schemas.microsoft.com/office/drawing/2014/main" val="1624569968"/>
                  </a:ext>
                </a:extLst>
              </a:tr>
              <a:tr h="1256475">
                <a:tc>
                  <a:txBody>
                    <a:bodyPr/>
                    <a:lstStyle/>
                    <a:p>
                      <a:r>
                        <a:rPr lang="en-US"/>
                        <a:t>4</a:t>
                      </a:r>
                    </a:p>
                  </a:txBody>
                  <a:tcPr anchor="ctr">
                    <a:lnL>
                      <a:noFill/>
                    </a:lnL>
                    <a:lnR>
                      <a:noFill/>
                    </a:lnR>
                    <a:lnT>
                      <a:noFill/>
                    </a:lnT>
                    <a:lnB>
                      <a:noFill/>
                    </a:lnB>
                  </a:tcPr>
                </a:tc>
                <a:tc>
                  <a:txBody>
                    <a:bodyPr/>
                    <a:lstStyle/>
                    <a:p>
                      <a:r>
                        <a:rPr lang="en-US"/>
                        <a:t>Poor</a:t>
                      </a:r>
                    </a:p>
                  </a:txBody>
                  <a:tcPr anchor="ctr">
                    <a:lnL>
                      <a:noFill/>
                    </a:lnL>
                    <a:lnR>
                      <a:noFill/>
                    </a:lnR>
                    <a:lnT>
                      <a:noFill/>
                    </a:lnT>
                    <a:lnB>
                      <a:noFill/>
                    </a:lnB>
                  </a:tcPr>
                </a:tc>
                <a:tc>
                  <a:txBody>
                    <a:bodyPr/>
                    <a:lstStyle/>
                    <a:p>
                      <a:r>
                        <a:rPr lang="en-US"/>
                        <a:t>Health alert: serious risk of respiratory symptoms.</a:t>
                      </a:r>
                    </a:p>
                  </a:txBody>
                  <a:tcPr anchor="ctr">
                    <a:lnL>
                      <a:noFill/>
                    </a:lnL>
                    <a:lnR>
                      <a:noFill/>
                    </a:lnR>
                    <a:lnT>
                      <a:noFill/>
                    </a:lnT>
                    <a:lnB>
                      <a:noFill/>
                    </a:lnB>
                  </a:tcPr>
                </a:tc>
                <a:extLst>
                  <a:ext uri="{0D108BD9-81ED-4DB2-BD59-A6C34878D82A}">
                    <a16:rowId xmlns:a16="http://schemas.microsoft.com/office/drawing/2014/main" val="599629174"/>
                  </a:ext>
                </a:extLst>
              </a:tr>
              <a:tr h="1794964">
                <a:tc>
                  <a:txBody>
                    <a:bodyPr/>
                    <a:lstStyle/>
                    <a:p>
                      <a:r>
                        <a:rPr lang="en-US" dirty="0"/>
                        <a:t>5</a:t>
                      </a:r>
                    </a:p>
                  </a:txBody>
                  <a:tcPr anchor="ctr">
                    <a:lnL>
                      <a:noFill/>
                    </a:lnL>
                    <a:lnR>
                      <a:noFill/>
                    </a:lnR>
                    <a:lnT>
                      <a:noFill/>
                    </a:lnT>
                    <a:lnB>
                      <a:noFill/>
                    </a:lnB>
                  </a:tcPr>
                </a:tc>
                <a:tc>
                  <a:txBody>
                    <a:bodyPr/>
                    <a:lstStyle/>
                    <a:p>
                      <a:r>
                        <a:rPr lang="en-US" dirty="0"/>
                        <a:t>Very Poor</a:t>
                      </a:r>
                    </a:p>
                  </a:txBody>
                  <a:tcPr anchor="ctr">
                    <a:lnL>
                      <a:noFill/>
                    </a:lnL>
                    <a:lnR>
                      <a:noFill/>
                    </a:lnR>
                    <a:lnT>
                      <a:noFill/>
                    </a:lnT>
                    <a:lnB>
                      <a:noFill/>
                    </a:lnB>
                  </a:tcPr>
                </a:tc>
                <a:tc>
                  <a:txBody>
                    <a:bodyPr/>
                    <a:lstStyle/>
                    <a:p>
                      <a:r>
                        <a:rPr lang="en-US" dirty="0"/>
                        <a:t>Emergency conditions. The entire population is likely affected.</a:t>
                      </a:r>
                    </a:p>
                  </a:txBody>
                  <a:tcPr anchor="ctr">
                    <a:lnL>
                      <a:noFill/>
                    </a:lnL>
                    <a:lnR>
                      <a:noFill/>
                    </a:lnR>
                    <a:lnT>
                      <a:noFill/>
                    </a:lnT>
                    <a:lnB>
                      <a:noFill/>
                    </a:lnB>
                  </a:tcPr>
                </a:tc>
                <a:extLst>
                  <a:ext uri="{0D108BD9-81ED-4DB2-BD59-A6C34878D82A}">
                    <a16:rowId xmlns:a16="http://schemas.microsoft.com/office/drawing/2014/main" val="2992133669"/>
                  </a:ext>
                </a:extLst>
              </a:tr>
            </a:tbl>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1201400" y="876300"/>
            <a:ext cx="6057900" cy="4419600"/>
            <a:chOff x="0" y="0"/>
            <a:chExt cx="1299032" cy="592332"/>
          </a:xfrm>
          <a:blipFill dpi="0" rotWithShape="1">
            <a:blip r:embed="rId2">
              <a:extLst>
                <a:ext uri="{28A0092B-C50C-407E-A947-70E740481C1C}">
                  <a14:useLocalDpi xmlns:a14="http://schemas.microsoft.com/office/drawing/2010/main" val="0"/>
                </a:ext>
              </a:extLst>
            </a:blip>
            <a:srcRect/>
            <a:stretch>
              <a:fillRect/>
            </a:stretch>
          </a:blipFill>
        </p:grpSpPr>
        <p:sp>
          <p:nvSpPr>
            <p:cNvPr id="3" name="Freeform 3"/>
            <p:cNvSpPr/>
            <p:nvPr/>
          </p:nvSpPr>
          <p:spPr>
            <a:xfrm>
              <a:off x="0" y="0"/>
              <a:ext cx="1299032" cy="592332"/>
            </a:xfrm>
            <a:custGeom>
              <a:avLst/>
              <a:gdLst/>
              <a:ahLst/>
              <a:cxnLst/>
              <a:rect l="l" t="t" r="r" b="b"/>
              <a:pathLst>
                <a:path w="1299032" h="592332">
                  <a:moveTo>
                    <a:pt x="21500" y="0"/>
                  </a:moveTo>
                  <a:lnTo>
                    <a:pt x="1277532" y="0"/>
                  </a:lnTo>
                  <a:cubicBezTo>
                    <a:pt x="1289406" y="0"/>
                    <a:pt x="1299032" y="9626"/>
                    <a:pt x="1299032" y="21500"/>
                  </a:cubicBezTo>
                  <a:lnTo>
                    <a:pt x="1299032" y="570832"/>
                  </a:lnTo>
                  <a:cubicBezTo>
                    <a:pt x="1299032" y="582706"/>
                    <a:pt x="1289406" y="592332"/>
                    <a:pt x="1277532" y="592332"/>
                  </a:cubicBezTo>
                  <a:lnTo>
                    <a:pt x="21500" y="592332"/>
                  </a:lnTo>
                  <a:cubicBezTo>
                    <a:pt x="9626" y="592332"/>
                    <a:pt x="0" y="582706"/>
                    <a:pt x="0" y="570832"/>
                  </a:cubicBezTo>
                  <a:lnTo>
                    <a:pt x="0" y="21500"/>
                  </a:lnTo>
                  <a:cubicBezTo>
                    <a:pt x="0" y="9626"/>
                    <a:pt x="9626" y="0"/>
                    <a:pt x="21500" y="0"/>
                  </a:cubicBezTo>
                  <a:close/>
                </a:path>
              </a:pathLst>
            </a:custGeom>
            <a:grpFill/>
          </p:spPr>
        </p:sp>
      </p:grpSp>
      <p:sp>
        <p:nvSpPr>
          <p:cNvPr id="8" name="TextBox 8"/>
          <p:cNvSpPr txBox="1"/>
          <p:nvPr/>
        </p:nvSpPr>
        <p:spPr>
          <a:xfrm>
            <a:off x="3429000" y="1038225"/>
            <a:ext cx="5386150" cy="3421386"/>
          </a:xfrm>
          <a:prstGeom prst="rect">
            <a:avLst/>
          </a:prstGeom>
        </p:spPr>
        <p:txBody>
          <a:bodyPr wrap="square" lIns="0" tIns="0" rIns="0" bIns="0" rtlCol="0" anchor="t">
            <a:spAutoFit/>
          </a:bodyPr>
          <a:lstStyle/>
          <a:p>
            <a:pPr algn="l">
              <a:lnSpc>
                <a:spcPts val="9181"/>
              </a:lnSpc>
            </a:pPr>
            <a:r>
              <a:rPr lang="en-US" sz="6000" spc="-150" dirty="0">
                <a:solidFill>
                  <a:srgbClr val="4B3C3D"/>
                </a:solidFill>
                <a:latin typeface="Open Sauce"/>
                <a:ea typeface="Open Sauce"/>
                <a:cs typeface="Open Sauce"/>
                <a:sym typeface="Open Sauce"/>
              </a:rPr>
              <a:t>Empowering Action Through Information</a:t>
            </a:r>
          </a:p>
        </p:txBody>
      </p:sp>
      <p:sp>
        <p:nvSpPr>
          <p:cNvPr id="10" name="TextBox 10"/>
          <p:cNvSpPr txBox="1"/>
          <p:nvPr/>
        </p:nvSpPr>
        <p:spPr>
          <a:xfrm>
            <a:off x="1028700" y="3575517"/>
            <a:ext cx="1507731" cy="1064009"/>
          </a:xfrm>
          <a:prstGeom prst="rect">
            <a:avLst/>
          </a:prstGeom>
        </p:spPr>
        <p:txBody>
          <a:bodyPr lIns="0" tIns="0" rIns="0" bIns="0" rtlCol="0" anchor="t">
            <a:spAutoFit/>
          </a:bodyPr>
          <a:lstStyle/>
          <a:p>
            <a:pPr>
              <a:lnSpc>
                <a:spcPts val="2939"/>
              </a:lnSpc>
              <a:spcBef>
                <a:spcPct val="0"/>
              </a:spcBef>
            </a:pPr>
            <a:r>
              <a:rPr lang="en-US" sz="1400" b="1" i="1" dirty="0">
                <a:solidFill>
                  <a:srgbClr val="968C90"/>
                </a:solidFill>
                <a:latin typeface="Open Sauce Bold Italics" panose="020B0604020202020204" charset="0"/>
              </a:rPr>
              <a:t>AQI dashboards turn data into action</a:t>
            </a:r>
            <a:endParaRPr lang="en-US" sz="1400" b="1" i="1" spc="-104" dirty="0">
              <a:solidFill>
                <a:srgbClr val="968C90"/>
              </a:solidFill>
              <a:latin typeface="Open Sauce Bold Italics" panose="020B0604020202020204" charset="0"/>
              <a:ea typeface="Open Sauce Bold Italics"/>
              <a:cs typeface="Open Sauce Bold Italics"/>
              <a:sym typeface="Open Sauce Bold Italics"/>
            </a:endParaRPr>
          </a:p>
        </p:txBody>
      </p:sp>
      <p:grpSp>
        <p:nvGrpSpPr>
          <p:cNvPr id="26" name="Group 25">
            <a:extLst>
              <a:ext uri="{FF2B5EF4-FFF2-40B4-BE49-F238E27FC236}">
                <a16:creationId xmlns:a16="http://schemas.microsoft.com/office/drawing/2014/main" id="{FAD8189F-BD2A-4698-AAD0-B3FBFA2BE7B5}"/>
              </a:ext>
            </a:extLst>
          </p:cNvPr>
          <p:cNvGrpSpPr/>
          <p:nvPr/>
        </p:nvGrpSpPr>
        <p:grpSpPr>
          <a:xfrm>
            <a:off x="1028700" y="5545221"/>
            <a:ext cx="16230600" cy="3713079"/>
            <a:chOff x="1028700" y="5545221"/>
            <a:chExt cx="16230600" cy="3713079"/>
          </a:xfrm>
        </p:grpSpPr>
        <p:grpSp>
          <p:nvGrpSpPr>
            <p:cNvPr id="11" name="Group 11"/>
            <p:cNvGrpSpPr/>
            <p:nvPr/>
          </p:nvGrpSpPr>
          <p:grpSpPr>
            <a:xfrm>
              <a:off x="1028700" y="5545221"/>
              <a:ext cx="16230600" cy="3713079"/>
              <a:chOff x="0" y="-28575"/>
              <a:chExt cx="2092468" cy="977930"/>
            </a:xfrm>
          </p:grpSpPr>
          <p:sp>
            <p:nvSpPr>
              <p:cNvPr id="12" name="Freeform 12"/>
              <p:cNvSpPr/>
              <p:nvPr/>
            </p:nvSpPr>
            <p:spPr>
              <a:xfrm>
                <a:off x="0" y="0"/>
                <a:ext cx="2092468" cy="949355"/>
              </a:xfrm>
              <a:custGeom>
                <a:avLst/>
                <a:gdLst/>
                <a:ahLst/>
                <a:cxnLst/>
                <a:rect l="l" t="t" r="r" b="b"/>
                <a:pathLst>
                  <a:path w="2092468" h="949355">
                    <a:moveTo>
                      <a:pt x="24361" y="0"/>
                    </a:moveTo>
                    <a:lnTo>
                      <a:pt x="2068106" y="0"/>
                    </a:lnTo>
                    <a:cubicBezTo>
                      <a:pt x="2081561" y="0"/>
                      <a:pt x="2092468" y="10907"/>
                      <a:pt x="2092468" y="24361"/>
                    </a:cubicBezTo>
                    <a:lnTo>
                      <a:pt x="2092468" y="924994"/>
                    </a:lnTo>
                    <a:cubicBezTo>
                      <a:pt x="2092468" y="938448"/>
                      <a:pt x="2081561" y="949355"/>
                      <a:pt x="2068106" y="949355"/>
                    </a:cubicBezTo>
                    <a:lnTo>
                      <a:pt x="24361" y="949355"/>
                    </a:lnTo>
                    <a:cubicBezTo>
                      <a:pt x="10907" y="949355"/>
                      <a:pt x="0" y="938448"/>
                      <a:pt x="0" y="924994"/>
                    </a:cubicBezTo>
                    <a:lnTo>
                      <a:pt x="0" y="24361"/>
                    </a:lnTo>
                    <a:cubicBezTo>
                      <a:pt x="0" y="10907"/>
                      <a:pt x="10907" y="0"/>
                      <a:pt x="24361" y="0"/>
                    </a:cubicBezTo>
                    <a:close/>
                  </a:path>
                </a:pathLst>
              </a:custGeom>
              <a:solidFill>
                <a:srgbClr val="4B3C3D"/>
              </a:solidFill>
            </p:spPr>
            <p:txBody>
              <a:bodyPr/>
              <a:lstStyle/>
              <a:p>
                <a:endParaRPr lang="en-US" dirty="0"/>
              </a:p>
            </p:txBody>
          </p:sp>
          <p:sp>
            <p:nvSpPr>
              <p:cNvPr id="13" name="TextBox 13"/>
              <p:cNvSpPr txBox="1"/>
              <p:nvPr/>
            </p:nvSpPr>
            <p:spPr>
              <a:xfrm>
                <a:off x="0" y="-28575"/>
                <a:ext cx="2092468" cy="977930"/>
              </a:xfrm>
              <a:prstGeom prst="rect">
                <a:avLst/>
              </a:prstGeom>
            </p:spPr>
            <p:txBody>
              <a:bodyPr lIns="50800" tIns="50800" rIns="50800" bIns="50800" rtlCol="0" anchor="ctr"/>
              <a:lstStyle/>
              <a:p>
                <a:pPr algn="ctr">
                  <a:lnSpc>
                    <a:spcPts val="1960"/>
                  </a:lnSpc>
                </a:pPr>
                <a:endParaRPr/>
              </a:p>
            </p:txBody>
          </p:sp>
        </p:grpSp>
        <p:sp>
          <p:nvSpPr>
            <p:cNvPr id="14" name="TextBox 14"/>
            <p:cNvSpPr txBox="1"/>
            <p:nvPr/>
          </p:nvSpPr>
          <p:spPr>
            <a:xfrm>
              <a:off x="1495063" y="6968829"/>
              <a:ext cx="7000265" cy="1259576"/>
            </a:xfrm>
            <a:prstGeom prst="rect">
              <a:avLst/>
            </a:prstGeom>
          </p:spPr>
          <p:txBody>
            <a:bodyPr lIns="0" tIns="0" rIns="0" bIns="0" rtlCol="0" anchor="t">
              <a:spAutoFit/>
            </a:bodyPr>
            <a:lstStyle/>
            <a:p>
              <a:pPr marL="285750" indent="-285750">
                <a:lnSpc>
                  <a:spcPts val="1960"/>
                </a:lnSpc>
                <a:spcBef>
                  <a:spcPct val="0"/>
                </a:spcBef>
                <a:buFont typeface="Arial" panose="020B0604020202020204" pitchFamily="34" charset="0"/>
                <a:buChar char="•"/>
              </a:pPr>
              <a:r>
                <a:rPr lang="en-US" sz="1400" dirty="0">
                  <a:solidFill>
                    <a:schemeClr val="bg1"/>
                  </a:solidFill>
                </a:rPr>
                <a:t> </a:t>
              </a:r>
              <a:r>
                <a:rPr lang="en-US" sz="1400" b="1" dirty="0">
                  <a:solidFill>
                    <a:schemeClr val="bg1"/>
                  </a:solidFill>
                  <a:latin typeface="Open Sauce" panose="020B0604020202020204" charset="0"/>
                </a:rPr>
                <a:t>Centralized view of real-time AQI data</a:t>
              </a:r>
              <a:br>
                <a:rPr lang="en-US" sz="1400" dirty="0">
                  <a:solidFill>
                    <a:schemeClr val="bg1"/>
                  </a:solidFill>
                  <a:latin typeface="Open Sauce" panose="020B0604020202020204" charset="0"/>
                </a:rPr>
              </a:br>
              <a:r>
                <a:rPr lang="en-US" sz="1400" dirty="0">
                  <a:solidFill>
                    <a:schemeClr val="bg1"/>
                  </a:solidFill>
                  <a:latin typeface="Open Sauce" panose="020B0604020202020204" charset="0"/>
                </a:rPr>
                <a:t>Aggregate pollution data from multiple cities or regions in one place.</a:t>
              </a:r>
            </a:p>
            <a:p>
              <a:pPr>
                <a:lnSpc>
                  <a:spcPts val="1960"/>
                </a:lnSpc>
                <a:spcBef>
                  <a:spcPct val="0"/>
                </a:spcBef>
              </a:pPr>
              <a:endParaRPr lang="en-US" sz="1400" dirty="0">
                <a:solidFill>
                  <a:schemeClr val="bg1"/>
                </a:solidFill>
                <a:latin typeface="Open Sauce" panose="020B0604020202020204" charset="0"/>
              </a:endParaRPr>
            </a:p>
            <a:p>
              <a:pPr marL="285750" indent="-285750">
                <a:lnSpc>
                  <a:spcPts val="1960"/>
                </a:lnSpc>
                <a:spcBef>
                  <a:spcPct val="0"/>
                </a:spcBef>
                <a:buFont typeface="Arial" panose="020B0604020202020204" pitchFamily="34" charset="0"/>
                <a:buChar char="•"/>
              </a:pPr>
              <a:r>
                <a:rPr lang="en-US" sz="1400" dirty="0">
                  <a:solidFill>
                    <a:schemeClr val="bg1"/>
                  </a:solidFill>
                  <a:latin typeface="Open Sauce" panose="020B0604020202020204" charset="0"/>
                </a:rPr>
                <a:t> </a:t>
              </a:r>
              <a:r>
                <a:rPr lang="en-US" sz="1400" b="1" dirty="0">
                  <a:solidFill>
                    <a:schemeClr val="bg1"/>
                  </a:solidFill>
                  <a:latin typeface="Open Sauce" panose="020B0604020202020204" charset="0"/>
                </a:rPr>
                <a:t>Easy-to-understand visualizations</a:t>
              </a:r>
              <a:br>
                <a:rPr lang="en-US" sz="1400" dirty="0">
                  <a:solidFill>
                    <a:schemeClr val="bg1"/>
                  </a:solidFill>
                  <a:latin typeface="Open Sauce" panose="020B0604020202020204" charset="0"/>
                </a:rPr>
              </a:br>
              <a:r>
                <a:rPr lang="en-US" sz="1400" dirty="0">
                  <a:solidFill>
                    <a:schemeClr val="bg1"/>
                  </a:solidFill>
                  <a:latin typeface="Open Sauce" panose="020B0604020202020204" charset="0"/>
                </a:rPr>
                <a:t>Bar charts, line graphs, and gauges help users interpret air quality instantly.</a:t>
              </a:r>
            </a:p>
          </p:txBody>
        </p:sp>
        <p:sp>
          <p:nvSpPr>
            <p:cNvPr id="15" name="TextBox 15"/>
            <p:cNvSpPr txBox="1"/>
            <p:nvPr/>
          </p:nvSpPr>
          <p:spPr>
            <a:xfrm>
              <a:off x="1506911" y="6416251"/>
              <a:ext cx="7000265" cy="340799"/>
            </a:xfrm>
            <a:prstGeom prst="rect">
              <a:avLst/>
            </a:prstGeom>
          </p:spPr>
          <p:txBody>
            <a:bodyPr lIns="0" tIns="0" rIns="0" bIns="0" rtlCol="0" anchor="t">
              <a:spAutoFit/>
            </a:bodyPr>
            <a:lstStyle/>
            <a:p>
              <a:pPr algn="l">
                <a:lnSpc>
                  <a:spcPts val="2939"/>
                </a:lnSpc>
                <a:spcBef>
                  <a:spcPct val="0"/>
                </a:spcBef>
              </a:pPr>
              <a:r>
                <a:rPr lang="en-US" sz="2099" dirty="0">
                  <a:solidFill>
                    <a:srgbClr val="FFFFFF"/>
                  </a:solidFill>
                  <a:latin typeface="Open Sauce"/>
                  <a:ea typeface="Open Sauce"/>
                  <a:cs typeface="Open Sauce"/>
                  <a:sym typeface="Open Sauce"/>
                </a:rPr>
                <a:t>Why We Need an AQI Monitoring Dashboard ?</a:t>
              </a:r>
            </a:p>
          </p:txBody>
        </p:sp>
        <p:sp>
          <p:nvSpPr>
            <p:cNvPr id="19" name="TextBox 19"/>
            <p:cNvSpPr txBox="1"/>
            <p:nvPr/>
          </p:nvSpPr>
          <p:spPr>
            <a:xfrm>
              <a:off x="8961691" y="6586650"/>
              <a:ext cx="7843097" cy="2035109"/>
            </a:xfrm>
            <a:prstGeom prst="rect">
              <a:avLst/>
            </a:prstGeom>
          </p:spPr>
          <p:txBody>
            <a:bodyPr wrap="square" lIns="0" tIns="0" rIns="0" bIns="0" rtlCol="0" anchor="t">
              <a:spAutoFit/>
            </a:bodyPr>
            <a:lstStyle/>
            <a:p>
              <a:pPr marL="285750" indent="-285750">
                <a:lnSpc>
                  <a:spcPts val="1960"/>
                </a:lnSpc>
                <a:spcBef>
                  <a:spcPct val="0"/>
                </a:spcBef>
                <a:buFont typeface="Arial" panose="020B0604020202020204" pitchFamily="34" charset="0"/>
                <a:buChar char="•"/>
              </a:pPr>
              <a:r>
                <a:rPr lang="en-US" sz="1400" b="1" dirty="0">
                  <a:solidFill>
                    <a:schemeClr val="bg1"/>
                  </a:solidFill>
                  <a:latin typeface="Open Sauce" panose="020B0604020202020204" charset="0"/>
                </a:rPr>
                <a:t>Historical data analysis</a:t>
              </a:r>
              <a:br>
                <a:rPr lang="en-US" sz="1400" dirty="0">
                  <a:solidFill>
                    <a:schemeClr val="bg1"/>
                  </a:solidFill>
                  <a:latin typeface="Open Sauce" panose="020B0604020202020204" charset="0"/>
                </a:rPr>
              </a:br>
              <a:r>
                <a:rPr lang="en-US" sz="1400" dirty="0">
                  <a:solidFill>
                    <a:schemeClr val="bg1"/>
                  </a:solidFill>
                  <a:latin typeface="Open Sauce" panose="020B0604020202020204" charset="0"/>
                </a:rPr>
                <a:t>Spot trends and recurring patterns to understand pollution cycles and events</a:t>
              </a:r>
            </a:p>
            <a:p>
              <a:pPr>
                <a:lnSpc>
                  <a:spcPts val="1960"/>
                </a:lnSpc>
                <a:spcBef>
                  <a:spcPct val="0"/>
                </a:spcBef>
              </a:pPr>
              <a:endParaRPr lang="en-US" sz="1400" spc="-70" dirty="0">
                <a:solidFill>
                  <a:schemeClr val="bg1"/>
                </a:solidFill>
                <a:latin typeface="Open Sauce" panose="020B0604020202020204" charset="0"/>
                <a:ea typeface="Open Sauce"/>
                <a:cs typeface="Open Sauce"/>
                <a:sym typeface="Open Sauce"/>
              </a:endParaRPr>
            </a:p>
            <a:p>
              <a:pPr marL="285750" indent="-285750">
                <a:lnSpc>
                  <a:spcPts val="1960"/>
                </a:lnSpc>
                <a:spcBef>
                  <a:spcPct val="0"/>
                </a:spcBef>
                <a:buFont typeface="Arial" panose="020B0604020202020204" pitchFamily="34" charset="0"/>
                <a:buChar char="•"/>
              </a:pPr>
              <a:r>
                <a:rPr lang="en-US" sz="1400" b="1" dirty="0">
                  <a:solidFill>
                    <a:schemeClr val="bg1"/>
                  </a:solidFill>
                  <a:latin typeface="Open Sauce" panose="020B0604020202020204" charset="0"/>
                </a:rPr>
                <a:t>Personalized alerts and recommendations</a:t>
              </a:r>
              <a:br>
                <a:rPr lang="en-US" sz="1400" dirty="0">
                  <a:solidFill>
                    <a:schemeClr val="bg1"/>
                  </a:solidFill>
                  <a:latin typeface="Open Sauce" panose="020B0604020202020204" charset="0"/>
                </a:rPr>
              </a:br>
              <a:r>
                <a:rPr lang="en-US" sz="1400" dirty="0">
                  <a:solidFill>
                    <a:schemeClr val="bg1"/>
                  </a:solidFill>
                  <a:latin typeface="Open Sauce" panose="020B0604020202020204" charset="0"/>
                </a:rPr>
                <a:t>Warn users when AQI reaches hazardous levels based on their location or health</a:t>
              </a:r>
              <a:r>
                <a:rPr lang="en-US" sz="1400" spc="-70" dirty="0">
                  <a:solidFill>
                    <a:schemeClr val="bg1"/>
                  </a:solidFill>
                  <a:latin typeface="Open Sauce" panose="020B0604020202020204" charset="0"/>
                  <a:sym typeface="Open Sauce"/>
                </a:rPr>
                <a:t>.</a:t>
              </a:r>
            </a:p>
            <a:p>
              <a:pPr>
                <a:lnSpc>
                  <a:spcPts val="1960"/>
                </a:lnSpc>
                <a:spcBef>
                  <a:spcPct val="0"/>
                </a:spcBef>
              </a:pPr>
              <a:endParaRPr lang="en-US" sz="1400" spc="-70" dirty="0">
                <a:solidFill>
                  <a:schemeClr val="bg1"/>
                </a:solidFill>
                <a:latin typeface="Open Sauce" panose="020B0604020202020204" charset="0"/>
                <a:sym typeface="Open Sauce"/>
              </a:endParaRPr>
            </a:p>
            <a:p>
              <a:pPr marL="285750" indent="-285750">
                <a:lnSpc>
                  <a:spcPts val="1960"/>
                </a:lnSpc>
                <a:spcBef>
                  <a:spcPct val="0"/>
                </a:spcBef>
                <a:buFont typeface="Arial" panose="020B0604020202020204" pitchFamily="34" charset="0"/>
                <a:buChar char="•"/>
              </a:pPr>
              <a:r>
                <a:rPr lang="en-US" sz="1400" dirty="0">
                  <a:solidFill>
                    <a:schemeClr val="bg1"/>
                  </a:solidFill>
                  <a:latin typeface="Open Sauce" panose="020B0604020202020204" charset="0"/>
                </a:rPr>
                <a:t> </a:t>
              </a:r>
              <a:r>
                <a:rPr lang="en-US" sz="1400" b="1" dirty="0">
                  <a:solidFill>
                    <a:schemeClr val="bg1"/>
                  </a:solidFill>
                  <a:latin typeface="Open Sauce" panose="020B0604020202020204" charset="0"/>
                </a:rPr>
                <a:t>Informed decision-making</a:t>
              </a:r>
              <a:br>
                <a:rPr lang="en-US" sz="1400" dirty="0">
                  <a:solidFill>
                    <a:schemeClr val="bg1"/>
                  </a:solidFill>
                  <a:latin typeface="Open Sauce" panose="020B0604020202020204" charset="0"/>
                </a:rPr>
              </a:br>
              <a:r>
                <a:rPr lang="en-US" sz="1400" dirty="0">
                  <a:solidFill>
                    <a:schemeClr val="bg1"/>
                  </a:solidFill>
                  <a:latin typeface="Open Sauce" panose="020B0604020202020204" charset="0"/>
                </a:rPr>
                <a:t>Helps citizens, health officials, and government bodies take timely action.</a:t>
              </a: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1058495" y="1028699"/>
            <a:ext cx="6391305" cy="3963827"/>
            <a:chOff x="0" y="0"/>
            <a:chExt cx="1118460" cy="618175"/>
          </a:xfrm>
          <a:blipFill dpi="0" rotWithShape="1">
            <a:blip r:embed="rId2">
              <a:extLst>
                <a:ext uri="{28A0092B-C50C-407E-A947-70E740481C1C}">
                  <a14:useLocalDpi xmlns:a14="http://schemas.microsoft.com/office/drawing/2010/main" val="0"/>
                </a:ext>
              </a:extLst>
            </a:blip>
            <a:srcRect/>
            <a:stretch>
              <a:fillRect/>
            </a:stretch>
          </a:blipFill>
        </p:grpSpPr>
        <p:sp>
          <p:nvSpPr>
            <p:cNvPr id="3" name="Freeform 3"/>
            <p:cNvSpPr/>
            <p:nvPr/>
          </p:nvSpPr>
          <p:spPr>
            <a:xfrm>
              <a:off x="0" y="0"/>
              <a:ext cx="1118460" cy="618175"/>
            </a:xfrm>
            <a:custGeom>
              <a:avLst/>
              <a:gdLst/>
              <a:ahLst/>
              <a:cxnLst/>
              <a:rect l="l" t="t" r="r" b="b"/>
              <a:pathLst>
                <a:path w="1118460" h="618175">
                  <a:moveTo>
                    <a:pt x="24971" y="0"/>
                  </a:moveTo>
                  <a:lnTo>
                    <a:pt x="1093490" y="0"/>
                  </a:lnTo>
                  <a:cubicBezTo>
                    <a:pt x="1107281" y="0"/>
                    <a:pt x="1118460" y="11180"/>
                    <a:pt x="1118460" y="24971"/>
                  </a:cubicBezTo>
                  <a:lnTo>
                    <a:pt x="1118460" y="593204"/>
                  </a:lnTo>
                  <a:cubicBezTo>
                    <a:pt x="1118460" y="606995"/>
                    <a:pt x="1107281" y="618175"/>
                    <a:pt x="1093490" y="618175"/>
                  </a:cubicBezTo>
                  <a:lnTo>
                    <a:pt x="24971" y="618175"/>
                  </a:lnTo>
                  <a:cubicBezTo>
                    <a:pt x="11180" y="618175"/>
                    <a:pt x="0" y="606995"/>
                    <a:pt x="0" y="593204"/>
                  </a:cubicBezTo>
                  <a:lnTo>
                    <a:pt x="0" y="24971"/>
                  </a:lnTo>
                  <a:cubicBezTo>
                    <a:pt x="0" y="11180"/>
                    <a:pt x="11180" y="0"/>
                    <a:pt x="24971" y="0"/>
                  </a:cubicBezTo>
                  <a:close/>
                </a:path>
              </a:pathLst>
            </a:custGeom>
            <a:grpFill/>
          </p:spPr>
        </p:sp>
      </p:grpSp>
      <p:sp>
        <p:nvSpPr>
          <p:cNvPr id="8" name="TextBox 8"/>
          <p:cNvSpPr txBox="1"/>
          <p:nvPr/>
        </p:nvSpPr>
        <p:spPr>
          <a:xfrm>
            <a:off x="8272919" y="5891933"/>
            <a:ext cx="10015081" cy="3513526"/>
          </a:xfrm>
          <a:prstGeom prst="rect">
            <a:avLst/>
          </a:prstGeom>
        </p:spPr>
        <p:txBody>
          <a:bodyPr lIns="0" tIns="0" rIns="0" bIns="0" rtlCol="0" anchor="t">
            <a:spAutoFit/>
          </a:bodyPr>
          <a:lstStyle/>
          <a:p>
            <a:pPr algn="l">
              <a:lnSpc>
                <a:spcPts val="14510"/>
              </a:lnSpc>
            </a:pPr>
            <a:r>
              <a:rPr lang="en-US" sz="8000" spc="-920" dirty="0">
                <a:solidFill>
                  <a:srgbClr val="4B3C3D"/>
                </a:solidFill>
                <a:latin typeface="Open Sauce"/>
                <a:ea typeface="Open Sauce"/>
                <a:cs typeface="Open Sauce"/>
                <a:sym typeface="Open Sauce"/>
              </a:rPr>
              <a:t>What our Dashboard </a:t>
            </a:r>
          </a:p>
          <a:p>
            <a:pPr algn="l">
              <a:lnSpc>
                <a:spcPts val="14510"/>
              </a:lnSpc>
            </a:pPr>
            <a:r>
              <a:rPr lang="en-US" sz="8000" spc="-920" dirty="0">
                <a:solidFill>
                  <a:srgbClr val="4B3C3D"/>
                </a:solidFill>
                <a:latin typeface="Open Sauce"/>
                <a:ea typeface="Open Sauce"/>
                <a:cs typeface="Open Sauce"/>
                <a:sym typeface="Open Sauce"/>
              </a:rPr>
              <a:t>will achieve</a:t>
            </a:r>
          </a:p>
        </p:txBody>
      </p:sp>
      <p:sp>
        <p:nvSpPr>
          <p:cNvPr id="10" name="TextBox 10"/>
          <p:cNvSpPr txBox="1"/>
          <p:nvPr/>
        </p:nvSpPr>
        <p:spPr>
          <a:xfrm>
            <a:off x="8272919" y="3347383"/>
            <a:ext cx="1860219" cy="1108512"/>
          </a:xfrm>
          <a:prstGeom prst="rect">
            <a:avLst/>
          </a:prstGeom>
        </p:spPr>
        <p:txBody>
          <a:bodyPr lIns="0" tIns="0" rIns="0" bIns="0" rtlCol="0" anchor="t">
            <a:spAutoFit/>
          </a:bodyPr>
          <a:lstStyle/>
          <a:p>
            <a:pPr algn="l">
              <a:lnSpc>
                <a:spcPts val="2939"/>
              </a:lnSpc>
              <a:spcBef>
                <a:spcPct val="0"/>
              </a:spcBef>
            </a:pPr>
            <a:r>
              <a:rPr lang="en-US" sz="2099" b="1" i="1" spc="-104" dirty="0">
                <a:solidFill>
                  <a:srgbClr val="968C90"/>
                </a:solidFill>
                <a:latin typeface="Open Sauce Bold Italics"/>
                <a:ea typeface="Open Sauce Bold Italics"/>
                <a:cs typeface="Open Sauce Bold Italics"/>
                <a:sym typeface="Open Sauce Bold Italics"/>
              </a:rPr>
              <a:t>Health Consequences of Air Pollution</a:t>
            </a:r>
          </a:p>
        </p:txBody>
      </p:sp>
      <p:grpSp>
        <p:nvGrpSpPr>
          <p:cNvPr id="11" name="Group 11"/>
          <p:cNvGrpSpPr/>
          <p:nvPr/>
        </p:nvGrpSpPr>
        <p:grpSpPr>
          <a:xfrm>
            <a:off x="1028700" y="1028700"/>
            <a:ext cx="6149223" cy="8229600"/>
            <a:chOff x="0" y="0"/>
            <a:chExt cx="1619549" cy="2167467"/>
          </a:xfrm>
        </p:grpSpPr>
        <p:sp>
          <p:nvSpPr>
            <p:cNvPr id="12" name="Freeform 12"/>
            <p:cNvSpPr/>
            <p:nvPr/>
          </p:nvSpPr>
          <p:spPr>
            <a:xfrm>
              <a:off x="0" y="0"/>
              <a:ext cx="1619549" cy="2167467"/>
            </a:xfrm>
            <a:custGeom>
              <a:avLst/>
              <a:gdLst/>
              <a:ahLst/>
              <a:cxnLst/>
              <a:rect l="l" t="t" r="r" b="b"/>
              <a:pathLst>
                <a:path w="1619549" h="2167467">
                  <a:moveTo>
                    <a:pt x="31475" y="0"/>
                  </a:moveTo>
                  <a:lnTo>
                    <a:pt x="1588073" y="0"/>
                  </a:lnTo>
                  <a:cubicBezTo>
                    <a:pt x="1605457" y="0"/>
                    <a:pt x="1619549" y="14092"/>
                    <a:pt x="1619549" y="31475"/>
                  </a:cubicBezTo>
                  <a:lnTo>
                    <a:pt x="1619549" y="2135992"/>
                  </a:lnTo>
                  <a:cubicBezTo>
                    <a:pt x="1619549" y="2144339"/>
                    <a:pt x="1616232" y="2152345"/>
                    <a:pt x="1610330" y="2158248"/>
                  </a:cubicBezTo>
                  <a:cubicBezTo>
                    <a:pt x="1604427" y="2164151"/>
                    <a:pt x="1596421" y="2167467"/>
                    <a:pt x="1588073" y="2167467"/>
                  </a:cubicBezTo>
                  <a:lnTo>
                    <a:pt x="31475" y="2167467"/>
                  </a:lnTo>
                  <a:cubicBezTo>
                    <a:pt x="23127" y="2167467"/>
                    <a:pt x="15122" y="2164151"/>
                    <a:pt x="9219" y="2158248"/>
                  </a:cubicBezTo>
                  <a:cubicBezTo>
                    <a:pt x="3316" y="2152345"/>
                    <a:pt x="0" y="2144339"/>
                    <a:pt x="0" y="2135992"/>
                  </a:cubicBezTo>
                  <a:lnTo>
                    <a:pt x="0" y="31475"/>
                  </a:lnTo>
                  <a:cubicBezTo>
                    <a:pt x="0" y="23127"/>
                    <a:pt x="3316" y="15122"/>
                    <a:pt x="9219" y="9219"/>
                  </a:cubicBezTo>
                  <a:cubicBezTo>
                    <a:pt x="15122" y="3316"/>
                    <a:pt x="23127" y="0"/>
                    <a:pt x="31475" y="0"/>
                  </a:cubicBezTo>
                  <a:close/>
                </a:path>
              </a:pathLst>
            </a:custGeom>
            <a:solidFill>
              <a:srgbClr val="4B3C3D"/>
            </a:solidFill>
          </p:spPr>
        </p:sp>
        <p:sp>
          <p:nvSpPr>
            <p:cNvPr id="13" name="TextBox 13"/>
            <p:cNvSpPr txBox="1"/>
            <p:nvPr/>
          </p:nvSpPr>
          <p:spPr>
            <a:xfrm>
              <a:off x="0" y="-28575"/>
              <a:ext cx="1619549" cy="2196042"/>
            </a:xfrm>
            <a:prstGeom prst="rect">
              <a:avLst/>
            </a:prstGeom>
          </p:spPr>
          <p:txBody>
            <a:bodyPr lIns="50800" tIns="50800" rIns="50800" bIns="50800" rtlCol="0" anchor="ctr"/>
            <a:lstStyle/>
            <a:p>
              <a:pPr algn="ctr">
                <a:lnSpc>
                  <a:spcPts val="1960"/>
                </a:lnSpc>
              </a:pPr>
              <a:endParaRPr/>
            </a:p>
          </p:txBody>
        </p:sp>
      </p:grpSp>
      <p:sp>
        <p:nvSpPr>
          <p:cNvPr id="14" name="TextBox 14"/>
          <p:cNvSpPr txBox="1"/>
          <p:nvPr/>
        </p:nvSpPr>
        <p:spPr>
          <a:xfrm>
            <a:off x="1823087" y="2707030"/>
            <a:ext cx="4512324" cy="2285497"/>
          </a:xfrm>
          <a:prstGeom prst="rect">
            <a:avLst/>
          </a:prstGeom>
        </p:spPr>
        <p:txBody>
          <a:bodyPr lIns="0" tIns="0" rIns="0" bIns="0" rtlCol="0" anchor="t">
            <a:spAutoFit/>
          </a:bodyPr>
          <a:lstStyle/>
          <a:p>
            <a:pPr marL="285750" indent="-285750" algn="l">
              <a:lnSpc>
                <a:spcPts val="1960"/>
              </a:lnSpc>
              <a:spcBef>
                <a:spcPct val="0"/>
              </a:spcBef>
              <a:buFont typeface="Arial" panose="020B0604020202020204" pitchFamily="34" charset="0"/>
              <a:buChar char="•"/>
            </a:pPr>
            <a:r>
              <a:rPr lang="en-US" sz="1400" dirty="0">
                <a:solidFill>
                  <a:schemeClr val="bg1"/>
                </a:solidFill>
                <a:latin typeface="Open Sauce" panose="020B0604020202020204" charset="0"/>
              </a:rPr>
              <a:t>Display </a:t>
            </a:r>
            <a:r>
              <a:rPr lang="en-US" sz="1400" b="1" dirty="0">
                <a:solidFill>
                  <a:schemeClr val="bg1"/>
                </a:solidFill>
                <a:latin typeface="Open Sauce" panose="020B0604020202020204" charset="0"/>
              </a:rPr>
              <a:t>current AQI levels</a:t>
            </a:r>
            <a:r>
              <a:rPr lang="en-US" sz="1400" dirty="0">
                <a:solidFill>
                  <a:schemeClr val="bg1"/>
                </a:solidFill>
                <a:latin typeface="Open Sauce" panose="020B0604020202020204" charset="0"/>
              </a:rPr>
              <a:t> in a clear, user-friendly format.</a:t>
            </a:r>
          </a:p>
          <a:p>
            <a:pPr marL="285750" indent="-285750">
              <a:lnSpc>
                <a:spcPts val="1960"/>
              </a:lnSpc>
              <a:spcBef>
                <a:spcPct val="0"/>
              </a:spcBef>
              <a:buFont typeface="Arial" panose="020B0604020202020204" pitchFamily="34" charset="0"/>
              <a:buChar char="•"/>
            </a:pPr>
            <a:r>
              <a:rPr lang="en-US" sz="1400" dirty="0">
                <a:solidFill>
                  <a:schemeClr val="bg1"/>
                </a:solidFill>
                <a:latin typeface="Open Sauce" panose="020B0604020202020204" charset="0"/>
              </a:rPr>
              <a:t>Allow users to </a:t>
            </a:r>
            <a:r>
              <a:rPr lang="en-US" sz="1400" b="1" dirty="0">
                <a:solidFill>
                  <a:schemeClr val="bg1"/>
                </a:solidFill>
                <a:latin typeface="Open Sauce" panose="020B0604020202020204" charset="0"/>
              </a:rPr>
              <a:t>track AQI by location</a:t>
            </a:r>
            <a:r>
              <a:rPr lang="en-US" sz="1400" dirty="0">
                <a:solidFill>
                  <a:schemeClr val="bg1"/>
                </a:solidFill>
                <a:latin typeface="Open Sauce" panose="020B0604020202020204" charset="0"/>
              </a:rPr>
              <a:t> of interest.</a:t>
            </a:r>
          </a:p>
          <a:p>
            <a:pPr marL="285750" indent="-285750">
              <a:lnSpc>
                <a:spcPts val="1960"/>
              </a:lnSpc>
              <a:spcBef>
                <a:spcPct val="0"/>
              </a:spcBef>
              <a:buFont typeface="Arial" panose="020B0604020202020204" pitchFamily="34" charset="0"/>
              <a:buChar char="•"/>
            </a:pPr>
            <a:r>
              <a:rPr lang="en-US" sz="1400" dirty="0">
                <a:solidFill>
                  <a:schemeClr val="bg1"/>
                </a:solidFill>
                <a:latin typeface="Open Sauce" panose="020B0604020202020204" charset="0"/>
              </a:rPr>
              <a:t>Provide </a:t>
            </a:r>
            <a:r>
              <a:rPr lang="en-US" sz="1400" b="1" dirty="0">
                <a:solidFill>
                  <a:schemeClr val="bg1"/>
                </a:solidFill>
                <a:latin typeface="Open Sauce" panose="020B0604020202020204" charset="0"/>
              </a:rPr>
              <a:t>historical data</a:t>
            </a:r>
            <a:r>
              <a:rPr lang="en-US" sz="1400" dirty="0">
                <a:solidFill>
                  <a:schemeClr val="bg1"/>
                </a:solidFill>
                <a:latin typeface="Open Sauce" panose="020B0604020202020204" charset="0"/>
              </a:rPr>
              <a:t> for identifying air quality trends.</a:t>
            </a:r>
          </a:p>
          <a:p>
            <a:pPr marL="285750" indent="-285750">
              <a:lnSpc>
                <a:spcPts val="1960"/>
              </a:lnSpc>
              <a:spcBef>
                <a:spcPct val="0"/>
              </a:spcBef>
              <a:buFont typeface="Arial" panose="020B0604020202020204" pitchFamily="34" charset="0"/>
              <a:buChar char="•"/>
            </a:pPr>
            <a:r>
              <a:rPr lang="en-US" sz="1400" dirty="0">
                <a:solidFill>
                  <a:schemeClr val="bg1"/>
                </a:solidFill>
                <a:latin typeface="Open Sauce" panose="020B0604020202020204" charset="0"/>
              </a:rPr>
              <a:t>Highlight </a:t>
            </a:r>
            <a:r>
              <a:rPr lang="en-US" sz="1400" b="1" dirty="0">
                <a:solidFill>
                  <a:schemeClr val="bg1"/>
                </a:solidFill>
                <a:latin typeface="Open Sauce" panose="020B0604020202020204" charset="0"/>
              </a:rPr>
              <a:t>key pollutants</a:t>
            </a:r>
            <a:r>
              <a:rPr lang="en-US" sz="1400" dirty="0">
                <a:solidFill>
                  <a:schemeClr val="bg1"/>
                </a:solidFill>
                <a:latin typeface="Open Sauce" panose="020B0604020202020204" charset="0"/>
              </a:rPr>
              <a:t> contributing to poor air quality.</a:t>
            </a:r>
          </a:p>
          <a:p>
            <a:pPr marL="285750" indent="-285750">
              <a:lnSpc>
                <a:spcPts val="1960"/>
              </a:lnSpc>
              <a:spcBef>
                <a:spcPct val="0"/>
              </a:spcBef>
              <a:buFont typeface="Arial" panose="020B0604020202020204" pitchFamily="34" charset="0"/>
              <a:buChar char="•"/>
            </a:pPr>
            <a:r>
              <a:rPr lang="en-US" sz="1400" dirty="0">
                <a:solidFill>
                  <a:schemeClr val="bg1"/>
                </a:solidFill>
                <a:latin typeface="Open Sauce" panose="020B0604020202020204" charset="0"/>
              </a:rPr>
              <a:t>Deliver </a:t>
            </a:r>
            <a:r>
              <a:rPr lang="en-US" sz="1400" b="1" dirty="0">
                <a:solidFill>
                  <a:schemeClr val="bg1"/>
                </a:solidFill>
                <a:latin typeface="Open Sauce" panose="020B0604020202020204" charset="0"/>
              </a:rPr>
              <a:t>health-based recommendations</a:t>
            </a:r>
            <a:r>
              <a:rPr lang="en-US" sz="1400" dirty="0">
                <a:solidFill>
                  <a:schemeClr val="bg1"/>
                </a:solidFill>
                <a:latin typeface="Open Sauce" panose="020B0604020202020204" charset="0"/>
              </a:rPr>
              <a:t> based on AQI levels.</a:t>
            </a:r>
            <a:endParaRPr lang="en-US" sz="1400" spc="-70" dirty="0">
              <a:solidFill>
                <a:schemeClr val="bg1"/>
              </a:solidFill>
              <a:latin typeface="Open Sauce" panose="020B0604020202020204" charset="0"/>
              <a:ea typeface="Open Sauce"/>
              <a:cs typeface="Open Sauce"/>
              <a:sym typeface="Open Sauce"/>
            </a:endParaRPr>
          </a:p>
        </p:txBody>
      </p:sp>
      <p:sp>
        <p:nvSpPr>
          <p:cNvPr id="15" name="TextBox 15"/>
          <p:cNvSpPr txBox="1"/>
          <p:nvPr/>
        </p:nvSpPr>
        <p:spPr>
          <a:xfrm>
            <a:off x="1847150" y="2152876"/>
            <a:ext cx="4512324" cy="340799"/>
          </a:xfrm>
          <a:prstGeom prst="rect">
            <a:avLst/>
          </a:prstGeom>
        </p:spPr>
        <p:txBody>
          <a:bodyPr lIns="0" tIns="0" rIns="0" bIns="0" rtlCol="0" anchor="t">
            <a:spAutoFit/>
          </a:bodyPr>
          <a:lstStyle/>
          <a:p>
            <a:pPr algn="l">
              <a:lnSpc>
                <a:spcPts val="2939"/>
              </a:lnSpc>
              <a:spcBef>
                <a:spcPct val="0"/>
              </a:spcBef>
            </a:pPr>
            <a:r>
              <a:rPr lang="en-US" sz="2099" spc="-104" dirty="0">
                <a:solidFill>
                  <a:srgbClr val="FFFFFF"/>
                </a:solidFill>
                <a:latin typeface="Open Sauce"/>
                <a:ea typeface="Open Sauce"/>
                <a:cs typeface="Open Sauce"/>
                <a:sym typeface="Open Sauce"/>
              </a:rPr>
              <a:t>Objectives :</a:t>
            </a:r>
          </a:p>
        </p:txBody>
      </p:sp>
      <p:sp>
        <p:nvSpPr>
          <p:cNvPr id="17" name="TextBox 17"/>
          <p:cNvSpPr txBox="1"/>
          <p:nvPr/>
        </p:nvSpPr>
        <p:spPr>
          <a:xfrm>
            <a:off x="1847150" y="5535764"/>
            <a:ext cx="4512324" cy="340799"/>
          </a:xfrm>
          <a:prstGeom prst="rect">
            <a:avLst/>
          </a:prstGeom>
        </p:spPr>
        <p:txBody>
          <a:bodyPr lIns="0" tIns="0" rIns="0" bIns="0" rtlCol="0" anchor="t">
            <a:spAutoFit/>
          </a:bodyPr>
          <a:lstStyle/>
          <a:p>
            <a:pPr algn="l">
              <a:lnSpc>
                <a:spcPts val="2939"/>
              </a:lnSpc>
              <a:spcBef>
                <a:spcPct val="0"/>
              </a:spcBef>
            </a:pPr>
            <a:r>
              <a:rPr lang="en-US" sz="2099" spc="-104" dirty="0">
                <a:solidFill>
                  <a:srgbClr val="FFFFFF"/>
                </a:solidFill>
                <a:latin typeface="Open Sauce"/>
                <a:ea typeface="Open Sauce"/>
                <a:cs typeface="Open Sauce"/>
                <a:sym typeface="Open Sauce"/>
              </a:rPr>
              <a:t>Key Features :</a:t>
            </a:r>
          </a:p>
        </p:txBody>
      </p:sp>
      <p:sp>
        <p:nvSpPr>
          <p:cNvPr id="21" name="TextBox 20">
            <a:extLst>
              <a:ext uri="{FF2B5EF4-FFF2-40B4-BE49-F238E27FC236}">
                <a16:creationId xmlns:a16="http://schemas.microsoft.com/office/drawing/2014/main" id="{10D599B4-2B38-4757-8835-1DF99DC51D77}"/>
              </a:ext>
            </a:extLst>
          </p:cNvPr>
          <p:cNvSpPr txBox="1"/>
          <p:nvPr/>
        </p:nvSpPr>
        <p:spPr>
          <a:xfrm>
            <a:off x="1687211" y="6087063"/>
            <a:ext cx="4648200" cy="2308324"/>
          </a:xfrm>
          <a:prstGeom prst="rect">
            <a:avLst/>
          </a:prstGeom>
          <a:noFill/>
        </p:spPr>
        <p:txBody>
          <a:bodyPr wrap="square" rtlCol="0">
            <a:spAutoFit/>
          </a:bodyPr>
          <a:lstStyle/>
          <a:p>
            <a:pPr marL="285750" lvl="0" indent="-285750" eaLnBrk="0" fontAlgn="base" hangingPunct="0">
              <a:spcBef>
                <a:spcPct val="0"/>
              </a:spcBef>
              <a:spcAft>
                <a:spcPct val="0"/>
              </a:spcAft>
              <a:buFont typeface="Arial" panose="020B0604020202020204" pitchFamily="34" charset="0"/>
              <a:buChar char="•"/>
            </a:pPr>
            <a:r>
              <a:rPr lang="en-US" altLang="en-US" sz="1400" b="1" dirty="0">
                <a:solidFill>
                  <a:schemeClr val="bg1"/>
                </a:solidFill>
                <a:latin typeface="Open Sauce" panose="020B0604020202020204" charset="0"/>
              </a:rPr>
              <a:t>Interactive map</a:t>
            </a:r>
            <a:r>
              <a:rPr lang="en-US" altLang="en-US" sz="1400" dirty="0">
                <a:solidFill>
                  <a:schemeClr val="bg1"/>
                </a:solidFill>
                <a:latin typeface="Open Sauce" panose="020B0604020202020204" charset="0"/>
              </a:rPr>
              <a:t> with AQI data for different regions.</a:t>
            </a:r>
          </a:p>
          <a:p>
            <a:pPr marL="285750" lvl="0" indent="-285750" eaLnBrk="0" fontAlgn="base" hangingPunct="0">
              <a:spcBef>
                <a:spcPct val="0"/>
              </a:spcBef>
              <a:spcAft>
                <a:spcPct val="0"/>
              </a:spcAft>
              <a:buFont typeface="Arial" panose="020B0604020202020204" pitchFamily="34" charset="0"/>
              <a:buChar char="•"/>
            </a:pPr>
            <a:r>
              <a:rPr lang="en-US" altLang="en-US" sz="1400" b="1" dirty="0">
                <a:solidFill>
                  <a:schemeClr val="bg1"/>
                </a:solidFill>
                <a:latin typeface="Open Sauce" panose="020B0604020202020204" charset="0"/>
              </a:rPr>
              <a:t>Live AQI readings</a:t>
            </a:r>
            <a:r>
              <a:rPr lang="en-US" altLang="en-US" sz="1400" dirty="0">
                <a:solidFill>
                  <a:schemeClr val="bg1"/>
                </a:solidFill>
                <a:latin typeface="Open Sauce" panose="020B0604020202020204" charset="0"/>
              </a:rPr>
              <a:t> updated in real-time.</a:t>
            </a:r>
          </a:p>
          <a:p>
            <a:pPr marL="285750" lvl="0" indent="-285750" eaLnBrk="0" fontAlgn="base" hangingPunct="0">
              <a:spcBef>
                <a:spcPct val="0"/>
              </a:spcBef>
              <a:spcAft>
                <a:spcPct val="0"/>
              </a:spcAft>
              <a:buFont typeface="Arial" panose="020B0604020202020204" pitchFamily="34" charset="0"/>
              <a:buChar char="•"/>
            </a:pPr>
            <a:r>
              <a:rPr lang="en-US" altLang="en-US" sz="1400" b="1" dirty="0">
                <a:solidFill>
                  <a:schemeClr val="bg1"/>
                </a:solidFill>
                <a:latin typeface="Open Sauce" panose="020B0604020202020204" charset="0"/>
              </a:rPr>
              <a:t>Line charts</a:t>
            </a:r>
            <a:r>
              <a:rPr lang="en-US" altLang="en-US" sz="1400" dirty="0">
                <a:solidFill>
                  <a:schemeClr val="bg1"/>
                </a:solidFill>
                <a:latin typeface="Open Sauce" panose="020B0604020202020204" charset="0"/>
              </a:rPr>
              <a:t> showing AQI trends over days, weeks, or months.</a:t>
            </a:r>
          </a:p>
          <a:p>
            <a:pPr marL="285750" lvl="0" indent="-285750" eaLnBrk="0" fontAlgn="base" hangingPunct="0">
              <a:spcBef>
                <a:spcPct val="0"/>
              </a:spcBef>
              <a:spcAft>
                <a:spcPct val="0"/>
              </a:spcAft>
              <a:buFont typeface="Arial" panose="020B0604020202020204" pitchFamily="34" charset="0"/>
              <a:buChar char="•"/>
            </a:pPr>
            <a:r>
              <a:rPr lang="en-US" altLang="en-US" sz="1400" b="1" dirty="0">
                <a:solidFill>
                  <a:schemeClr val="bg1"/>
                </a:solidFill>
                <a:latin typeface="Open Sauce" panose="020B0604020202020204" charset="0"/>
              </a:rPr>
              <a:t>Pollutant-specific breakdowns</a:t>
            </a:r>
            <a:r>
              <a:rPr lang="en-US" altLang="en-US" sz="1400" dirty="0">
                <a:solidFill>
                  <a:schemeClr val="bg1"/>
                </a:solidFill>
                <a:latin typeface="Open Sauce" panose="020B0604020202020204" charset="0"/>
              </a:rPr>
              <a:t> (PM2.5, CO, NO₂, etc.).</a:t>
            </a:r>
          </a:p>
          <a:p>
            <a:pPr marL="285750" lvl="0" indent="-285750" eaLnBrk="0" fontAlgn="base" hangingPunct="0">
              <a:spcBef>
                <a:spcPct val="0"/>
              </a:spcBef>
              <a:spcAft>
                <a:spcPct val="0"/>
              </a:spcAft>
              <a:buFont typeface="Arial" panose="020B0604020202020204" pitchFamily="34" charset="0"/>
              <a:buChar char="•"/>
            </a:pPr>
            <a:r>
              <a:rPr lang="en-US" altLang="en-US" sz="1400" b="1" dirty="0">
                <a:solidFill>
                  <a:schemeClr val="bg1"/>
                </a:solidFill>
                <a:latin typeface="Open Sauce" panose="020B0604020202020204" charset="0"/>
              </a:rPr>
              <a:t>Color-coded indicators</a:t>
            </a:r>
            <a:r>
              <a:rPr lang="en-US" altLang="en-US" sz="1400" dirty="0">
                <a:solidFill>
                  <a:schemeClr val="bg1"/>
                </a:solidFill>
                <a:latin typeface="Open Sauce" panose="020B0604020202020204" charset="0"/>
              </a:rPr>
              <a:t> aligned with standard AQI levels.</a:t>
            </a:r>
          </a:p>
          <a:p>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8"/>
          <p:cNvSpPr txBox="1"/>
          <p:nvPr/>
        </p:nvSpPr>
        <p:spPr>
          <a:xfrm>
            <a:off x="844381" y="6854885"/>
            <a:ext cx="8115300" cy="2403415"/>
          </a:xfrm>
          <a:prstGeom prst="rect">
            <a:avLst/>
          </a:prstGeom>
        </p:spPr>
        <p:txBody>
          <a:bodyPr lIns="0" tIns="0" rIns="0" bIns="0" rtlCol="0" anchor="t">
            <a:spAutoFit/>
          </a:bodyPr>
          <a:lstStyle/>
          <a:p>
            <a:pPr algn="l">
              <a:lnSpc>
                <a:spcPts val="9982"/>
              </a:lnSpc>
            </a:pPr>
            <a:r>
              <a:rPr lang="en-US" sz="5400" spc="-590" dirty="0">
                <a:solidFill>
                  <a:srgbClr val="4B3C3D"/>
                </a:solidFill>
                <a:latin typeface="Open Sauce"/>
                <a:ea typeface="Open Sauce"/>
                <a:cs typeface="Open Sauce"/>
                <a:sym typeface="Open Sauce"/>
              </a:rPr>
              <a:t>Our Toolkit :</a:t>
            </a:r>
          </a:p>
          <a:p>
            <a:pPr algn="l">
              <a:lnSpc>
                <a:spcPts val="9982"/>
              </a:lnSpc>
            </a:pPr>
            <a:r>
              <a:rPr lang="en-US" sz="5400" spc="-590" dirty="0">
                <a:solidFill>
                  <a:srgbClr val="4B3C3D"/>
                </a:solidFill>
                <a:latin typeface="Open Sauce"/>
                <a:ea typeface="Open Sauce"/>
                <a:cs typeface="Open Sauce"/>
                <a:sym typeface="Open Sauce"/>
              </a:rPr>
              <a:t>Data and Visualization</a:t>
            </a:r>
          </a:p>
        </p:txBody>
      </p:sp>
      <p:sp>
        <p:nvSpPr>
          <p:cNvPr id="10" name="TextBox 10"/>
          <p:cNvSpPr txBox="1"/>
          <p:nvPr/>
        </p:nvSpPr>
        <p:spPr>
          <a:xfrm>
            <a:off x="4384590" y="1100758"/>
            <a:ext cx="4038600" cy="332014"/>
          </a:xfrm>
          <a:prstGeom prst="rect">
            <a:avLst/>
          </a:prstGeom>
        </p:spPr>
        <p:txBody>
          <a:bodyPr wrap="square" lIns="0" tIns="0" rIns="0" bIns="0" rtlCol="0" anchor="t">
            <a:spAutoFit/>
          </a:bodyPr>
          <a:lstStyle/>
          <a:p>
            <a:pPr algn="l">
              <a:lnSpc>
                <a:spcPts val="2939"/>
              </a:lnSpc>
              <a:spcBef>
                <a:spcPct val="0"/>
              </a:spcBef>
            </a:pPr>
            <a:r>
              <a:rPr lang="en-US" b="1" i="1" spc="-104" dirty="0">
                <a:solidFill>
                  <a:srgbClr val="968C90"/>
                </a:solidFill>
                <a:latin typeface="Open Sauce Bold Italics"/>
                <a:ea typeface="Open Sauce Bold Italics"/>
                <a:cs typeface="Open Sauce Bold Italics"/>
                <a:sym typeface="Open Sauce Bold Italics"/>
              </a:rPr>
              <a:t>Technology Stack and Requirements</a:t>
            </a:r>
          </a:p>
        </p:txBody>
      </p:sp>
      <p:grpSp>
        <p:nvGrpSpPr>
          <p:cNvPr id="11" name="Group 11"/>
          <p:cNvGrpSpPr/>
          <p:nvPr/>
        </p:nvGrpSpPr>
        <p:grpSpPr>
          <a:xfrm>
            <a:off x="9144000" y="1028700"/>
            <a:ext cx="8115300" cy="2459372"/>
            <a:chOff x="0" y="0"/>
            <a:chExt cx="2137363" cy="647736"/>
          </a:xfrm>
        </p:grpSpPr>
        <p:sp>
          <p:nvSpPr>
            <p:cNvPr id="12" name="Freeform 12"/>
            <p:cNvSpPr/>
            <p:nvPr/>
          </p:nvSpPr>
          <p:spPr>
            <a:xfrm>
              <a:off x="0" y="0"/>
              <a:ext cx="2137363" cy="647736"/>
            </a:xfrm>
            <a:custGeom>
              <a:avLst/>
              <a:gdLst/>
              <a:ahLst/>
              <a:cxnLst/>
              <a:rect l="l" t="t" r="r" b="b"/>
              <a:pathLst>
                <a:path w="2137363" h="647736">
                  <a:moveTo>
                    <a:pt x="23850" y="0"/>
                  </a:moveTo>
                  <a:lnTo>
                    <a:pt x="2113513" y="0"/>
                  </a:lnTo>
                  <a:cubicBezTo>
                    <a:pt x="2119839" y="0"/>
                    <a:pt x="2125905" y="2513"/>
                    <a:pt x="2130378" y="6985"/>
                  </a:cubicBezTo>
                  <a:cubicBezTo>
                    <a:pt x="2134850" y="11458"/>
                    <a:pt x="2137363" y="17524"/>
                    <a:pt x="2137363" y="23850"/>
                  </a:cubicBezTo>
                  <a:lnTo>
                    <a:pt x="2137363" y="623886"/>
                  </a:lnTo>
                  <a:cubicBezTo>
                    <a:pt x="2137363" y="630211"/>
                    <a:pt x="2134850" y="636278"/>
                    <a:pt x="2130378" y="640750"/>
                  </a:cubicBezTo>
                  <a:cubicBezTo>
                    <a:pt x="2125905" y="645223"/>
                    <a:pt x="2119839" y="647736"/>
                    <a:pt x="2113513" y="647736"/>
                  </a:cubicBezTo>
                  <a:lnTo>
                    <a:pt x="23850" y="647736"/>
                  </a:lnTo>
                  <a:cubicBezTo>
                    <a:pt x="17524" y="647736"/>
                    <a:pt x="11458" y="645223"/>
                    <a:pt x="6985" y="640750"/>
                  </a:cubicBezTo>
                  <a:cubicBezTo>
                    <a:pt x="2513" y="636278"/>
                    <a:pt x="0" y="630211"/>
                    <a:pt x="0" y="623886"/>
                  </a:cubicBezTo>
                  <a:lnTo>
                    <a:pt x="0" y="23850"/>
                  </a:lnTo>
                  <a:cubicBezTo>
                    <a:pt x="0" y="17524"/>
                    <a:pt x="2513" y="11458"/>
                    <a:pt x="6985" y="6985"/>
                  </a:cubicBezTo>
                  <a:cubicBezTo>
                    <a:pt x="11458" y="2513"/>
                    <a:pt x="17524" y="0"/>
                    <a:pt x="23850" y="0"/>
                  </a:cubicBezTo>
                  <a:close/>
                </a:path>
              </a:pathLst>
            </a:custGeom>
            <a:solidFill>
              <a:srgbClr val="4B3C3D"/>
            </a:solidFill>
          </p:spPr>
          <p:txBody>
            <a:bodyPr/>
            <a:lstStyle/>
            <a:p>
              <a:endParaRPr lang="en-US" dirty="0"/>
            </a:p>
          </p:txBody>
        </p:sp>
        <p:sp>
          <p:nvSpPr>
            <p:cNvPr id="13" name="TextBox 13"/>
            <p:cNvSpPr txBox="1"/>
            <p:nvPr/>
          </p:nvSpPr>
          <p:spPr>
            <a:xfrm>
              <a:off x="0" y="-28575"/>
              <a:ext cx="2137363" cy="676311"/>
            </a:xfrm>
            <a:prstGeom prst="rect">
              <a:avLst/>
            </a:prstGeom>
          </p:spPr>
          <p:txBody>
            <a:bodyPr lIns="50800" tIns="50800" rIns="50800" bIns="50800" rtlCol="0" anchor="ctr"/>
            <a:lstStyle/>
            <a:p>
              <a:pPr algn="ctr">
                <a:lnSpc>
                  <a:spcPts val="1960"/>
                </a:lnSpc>
              </a:pPr>
              <a:endParaRPr/>
            </a:p>
          </p:txBody>
        </p:sp>
      </p:grpSp>
      <p:sp>
        <p:nvSpPr>
          <p:cNvPr id="14" name="TextBox 14"/>
          <p:cNvSpPr txBox="1"/>
          <p:nvPr/>
        </p:nvSpPr>
        <p:spPr>
          <a:xfrm>
            <a:off x="9770561" y="2072582"/>
            <a:ext cx="6891974" cy="245003"/>
          </a:xfrm>
          <a:prstGeom prst="rect">
            <a:avLst/>
          </a:prstGeom>
        </p:spPr>
        <p:txBody>
          <a:bodyPr lIns="0" tIns="0" rIns="0" bIns="0" rtlCol="0" anchor="t">
            <a:spAutoFit/>
          </a:bodyPr>
          <a:lstStyle/>
          <a:p>
            <a:pPr marL="285750" indent="-285750">
              <a:lnSpc>
                <a:spcPts val="1960"/>
              </a:lnSpc>
              <a:spcBef>
                <a:spcPct val="0"/>
              </a:spcBef>
              <a:buFont typeface="Arial" panose="020B0604020202020204" pitchFamily="34" charset="0"/>
              <a:buChar char="•"/>
            </a:pPr>
            <a:r>
              <a:rPr lang="en-US" sz="1600" b="1" dirty="0">
                <a:solidFill>
                  <a:schemeClr val="bg1"/>
                </a:solidFill>
                <a:latin typeface="Open Sauce" panose="020B0604020202020204" charset="0"/>
              </a:rPr>
              <a:t>Source:</a:t>
            </a:r>
            <a:r>
              <a:rPr lang="en-US" sz="1600" dirty="0">
                <a:solidFill>
                  <a:schemeClr val="bg1"/>
                </a:solidFill>
                <a:latin typeface="Open Sauce" panose="020B0604020202020204" charset="0"/>
              </a:rPr>
              <a:t> Kaggle Dataset (provided in Excel format - .xlsx or .csv).</a:t>
            </a:r>
            <a:endParaRPr lang="en-US" sz="1600" spc="-70" dirty="0">
              <a:solidFill>
                <a:schemeClr val="bg1"/>
              </a:solidFill>
              <a:latin typeface="Open Sauce" panose="020B0604020202020204" charset="0"/>
              <a:ea typeface="Open Sauce"/>
              <a:cs typeface="Open Sauce"/>
              <a:sym typeface="Open Sauce"/>
            </a:endParaRPr>
          </a:p>
        </p:txBody>
      </p:sp>
      <p:sp>
        <p:nvSpPr>
          <p:cNvPr id="15" name="TextBox 15"/>
          <p:cNvSpPr txBox="1"/>
          <p:nvPr/>
        </p:nvSpPr>
        <p:spPr>
          <a:xfrm>
            <a:off x="9770561" y="1679451"/>
            <a:ext cx="6891974" cy="256480"/>
          </a:xfrm>
          <a:prstGeom prst="rect">
            <a:avLst/>
          </a:prstGeom>
        </p:spPr>
        <p:txBody>
          <a:bodyPr lIns="0" tIns="0" rIns="0" bIns="0" rtlCol="0" anchor="t">
            <a:spAutoFit/>
          </a:bodyPr>
          <a:lstStyle/>
          <a:p>
            <a:pPr algn="l">
              <a:lnSpc>
                <a:spcPts val="1960"/>
              </a:lnSpc>
              <a:spcBef>
                <a:spcPct val="0"/>
              </a:spcBef>
            </a:pPr>
            <a:r>
              <a:rPr lang="en-US" spc="-70" dirty="0">
                <a:solidFill>
                  <a:srgbClr val="FFFFFF"/>
                </a:solidFill>
                <a:latin typeface="Open Sauce"/>
                <a:ea typeface="Open Sauce"/>
                <a:cs typeface="Open Sauce"/>
                <a:sym typeface="Open Sauce"/>
              </a:rPr>
              <a:t>Data Source</a:t>
            </a:r>
          </a:p>
        </p:txBody>
      </p:sp>
      <p:grpSp>
        <p:nvGrpSpPr>
          <p:cNvPr id="16" name="Group 16"/>
          <p:cNvGrpSpPr/>
          <p:nvPr/>
        </p:nvGrpSpPr>
        <p:grpSpPr>
          <a:xfrm>
            <a:off x="9144000" y="6907868"/>
            <a:ext cx="8115300" cy="2459372"/>
            <a:chOff x="0" y="0"/>
            <a:chExt cx="2137363" cy="647736"/>
          </a:xfrm>
        </p:grpSpPr>
        <p:sp>
          <p:nvSpPr>
            <p:cNvPr id="17" name="Freeform 17"/>
            <p:cNvSpPr/>
            <p:nvPr/>
          </p:nvSpPr>
          <p:spPr>
            <a:xfrm>
              <a:off x="0" y="0"/>
              <a:ext cx="2137363" cy="647736"/>
            </a:xfrm>
            <a:custGeom>
              <a:avLst/>
              <a:gdLst/>
              <a:ahLst/>
              <a:cxnLst/>
              <a:rect l="l" t="t" r="r" b="b"/>
              <a:pathLst>
                <a:path w="2137363" h="647736">
                  <a:moveTo>
                    <a:pt x="23850" y="0"/>
                  </a:moveTo>
                  <a:lnTo>
                    <a:pt x="2113513" y="0"/>
                  </a:lnTo>
                  <a:cubicBezTo>
                    <a:pt x="2119839" y="0"/>
                    <a:pt x="2125905" y="2513"/>
                    <a:pt x="2130378" y="6985"/>
                  </a:cubicBezTo>
                  <a:cubicBezTo>
                    <a:pt x="2134850" y="11458"/>
                    <a:pt x="2137363" y="17524"/>
                    <a:pt x="2137363" y="23850"/>
                  </a:cubicBezTo>
                  <a:lnTo>
                    <a:pt x="2137363" y="623886"/>
                  </a:lnTo>
                  <a:cubicBezTo>
                    <a:pt x="2137363" y="630211"/>
                    <a:pt x="2134850" y="636278"/>
                    <a:pt x="2130378" y="640750"/>
                  </a:cubicBezTo>
                  <a:cubicBezTo>
                    <a:pt x="2125905" y="645223"/>
                    <a:pt x="2119839" y="647736"/>
                    <a:pt x="2113513" y="647736"/>
                  </a:cubicBezTo>
                  <a:lnTo>
                    <a:pt x="23850" y="647736"/>
                  </a:lnTo>
                  <a:cubicBezTo>
                    <a:pt x="17524" y="647736"/>
                    <a:pt x="11458" y="645223"/>
                    <a:pt x="6985" y="640750"/>
                  </a:cubicBezTo>
                  <a:cubicBezTo>
                    <a:pt x="2513" y="636278"/>
                    <a:pt x="0" y="630211"/>
                    <a:pt x="0" y="623886"/>
                  </a:cubicBezTo>
                  <a:lnTo>
                    <a:pt x="0" y="23850"/>
                  </a:lnTo>
                  <a:cubicBezTo>
                    <a:pt x="0" y="17524"/>
                    <a:pt x="2513" y="11458"/>
                    <a:pt x="6985" y="6985"/>
                  </a:cubicBezTo>
                  <a:cubicBezTo>
                    <a:pt x="11458" y="2513"/>
                    <a:pt x="17524" y="0"/>
                    <a:pt x="23850" y="0"/>
                  </a:cubicBezTo>
                  <a:close/>
                </a:path>
              </a:pathLst>
            </a:custGeom>
            <a:solidFill>
              <a:srgbClr val="4B3C3D"/>
            </a:solidFill>
          </p:spPr>
        </p:sp>
        <p:sp>
          <p:nvSpPr>
            <p:cNvPr id="18" name="TextBox 18"/>
            <p:cNvSpPr txBox="1"/>
            <p:nvPr/>
          </p:nvSpPr>
          <p:spPr>
            <a:xfrm>
              <a:off x="0" y="-28575"/>
              <a:ext cx="2137363" cy="676311"/>
            </a:xfrm>
            <a:prstGeom prst="rect">
              <a:avLst/>
            </a:prstGeom>
          </p:spPr>
          <p:txBody>
            <a:bodyPr lIns="50800" tIns="50800" rIns="50800" bIns="50800" rtlCol="0" anchor="ctr"/>
            <a:lstStyle/>
            <a:p>
              <a:pPr algn="ctr">
                <a:lnSpc>
                  <a:spcPts val="1960"/>
                </a:lnSpc>
              </a:pPr>
              <a:endParaRPr/>
            </a:p>
          </p:txBody>
        </p:sp>
      </p:grpSp>
      <p:sp>
        <p:nvSpPr>
          <p:cNvPr id="19" name="TextBox 19"/>
          <p:cNvSpPr txBox="1"/>
          <p:nvPr/>
        </p:nvSpPr>
        <p:spPr>
          <a:xfrm>
            <a:off x="9732461" y="7605696"/>
            <a:ext cx="6891974" cy="1516056"/>
          </a:xfrm>
          <a:prstGeom prst="rect">
            <a:avLst/>
          </a:prstGeom>
        </p:spPr>
        <p:txBody>
          <a:bodyPr lIns="0" tIns="0" rIns="0" bIns="0" rtlCol="0" anchor="t">
            <a:spAutoFit/>
          </a:bodyPr>
          <a:lstStyle/>
          <a:p>
            <a:pPr marL="285750" indent="-285750">
              <a:lnSpc>
                <a:spcPts val="1960"/>
              </a:lnSpc>
              <a:spcBef>
                <a:spcPct val="0"/>
              </a:spcBef>
              <a:buFont typeface="Arial" panose="020B0604020202020204" pitchFamily="34" charset="0"/>
              <a:buChar char="•"/>
            </a:pPr>
            <a:r>
              <a:rPr lang="en-US" sz="1400" b="1" dirty="0">
                <a:solidFill>
                  <a:schemeClr val="bg1"/>
                </a:solidFill>
                <a:latin typeface="Open Sauce" panose="020B0604020202020204" charset="0"/>
              </a:rPr>
              <a:t>Access to the Kaggle Dataset:</a:t>
            </a:r>
            <a:r>
              <a:rPr lang="en-US" sz="1400" dirty="0">
                <a:solidFill>
                  <a:schemeClr val="bg1"/>
                </a:solidFill>
                <a:latin typeface="Open Sauce" panose="020B0604020202020204" charset="0"/>
              </a:rPr>
              <a:t> Downloading the Air Quality Index dataset from Kaggle.</a:t>
            </a:r>
          </a:p>
          <a:p>
            <a:pPr marL="285750" indent="-285750">
              <a:lnSpc>
                <a:spcPts val="1960"/>
              </a:lnSpc>
              <a:spcBef>
                <a:spcPct val="0"/>
              </a:spcBef>
              <a:buFont typeface="Arial" panose="020B0604020202020204" pitchFamily="34" charset="0"/>
              <a:buChar char="•"/>
            </a:pPr>
            <a:r>
              <a:rPr lang="en-US" sz="1400" b="1" dirty="0">
                <a:solidFill>
                  <a:schemeClr val="bg1"/>
                </a:solidFill>
                <a:latin typeface="Open Sauce" panose="020B0604020202020204" charset="0"/>
              </a:rPr>
              <a:t>Microsoft Excel:</a:t>
            </a:r>
            <a:r>
              <a:rPr lang="en-US" sz="1400" dirty="0">
                <a:solidFill>
                  <a:schemeClr val="bg1"/>
                </a:solidFill>
                <a:latin typeface="Open Sauce" panose="020B0604020202020204" charset="0"/>
              </a:rPr>
              <a:t> Software installed for initial data review.</a:t>
            </a:r>
          </a:p>
          <a:p>
            <a:pPr marL="285750" indent="-285750">
              <a:lnSpc>
                <a:spcPts val="1960"/>
              </a:lnSpc>
              <a:spcBef>
                <a:spcPct val="0"/>
              </a:spcBef>
              <a:buFont typeface="Arial" panose="020B0604020202020204" pitchFamily="34" charset="0"/>
              <a:buChar char="•"/>
            </a:pPr>
            <a:r>
              <a:rPr lang="en-US" sz="1400" b="1" dirty="0">
                <a:solidFill>
                  <a:schemeClr val="bg1"/>
                </a:solidFill>
                <a:latin typeface="Open Sauce" panose="020B0604020202020204" charset="0"/>
              </a:rPr>
              <a:t>Microsoft Power BI Desktop:</a:t>
            </a:r>
            <a:r>
              <a:rPr lang="en-US" sz="1400" dirty="0">
                <a:solidFill>
                  <a:schemeClr val="bg1"/>
                </a:solidFill>
                <a:latin typeface="Open Sauce" panose="020B0604020202020204" charset="0"/>
              </a:rPr>
              <a:t> Software installed on your local machine.</a:t>
            </a:r>
          </a:p>
          <a:p>
            <a:pPr marL="285750" indent="-285750">
              <a:lnSpc>
                <a:spcPts val="1960"/>
              </a:lnSpc>
              <a:spcBef>
                <a:spcPct val="0"/>
              </a:spcBef>
              <a:buFont typeface="Arial" panose="020B0604020202020204" pitchFamily="34" charset="0"/>
              <a:buChar char="•"/>
            </a:pPr>
            <a:r>
              <a:rPr lang="en-US" sz="1400" b="1" dirty="0">
                <a:solidFill>
                  <a:schemeClr val="bg1"/>
                </a:solidFill>
                <a:latin typeface="Open Sauce" panose="020B0604020202020204" charset="0"/>
              </a:rPr>
              <a:t>Understanding of Power BI:</a:t>
            </a:r>
            <a:r>
              <a:rPr lang="en-US" sz="1400" dirty="0">
                <a:solidFill>
                  <a:schemeClr val="bg1"/>
                </a:solidFill>
                <a:latin typeface="Open Sauce" panose="020B0604020202020204" charset="0"/>
              </a:rPr>
              <a:t> Familiarity with connecting to data sources, creating data models, and building visualizations within Power BI Desktop.</a:t>
            </a:r>
            <a:endParaRPr lang="en-US" sz="1400" spc="-70" dirty="0">
              <a:solidFill>
                <a:schemeClr val="bg1"/>
              </a:solidFill>
              <a:latin typeface="Open Sauce" panose="020B0604020202020204" charset="0"/>
              <a:ea typeface="Open Sauce"/>
              <a:cs typeface="Open Sauce"/>
              <a:sym typeface="Open Sauce"/>
            </a:endParaRPr>
          </a:p>
        </p:txBody>
      </p:sp>
      <p:sp>
        <p:nvSpPr>
          <p:cNvPr id="20" name="TextBox 20"/>
          <p:cNvSpPr txBox="1"/>
          <p:nvPr/>
        </p:nvSpPr>
        <p:spPr>
          <a:xfrm>
            <a:off x="9755663" y="7219363"/>
            <a:ext cx="6891974" cy="256480"/>
          </a:xfrm>
          <a:prstGeom prst="rect">
            <a:avLst/>
          </a:prstGeom>
        </p:spPr>
        <p:txBody>
          <a:bodyPr lIns="0" tIns="0" rIns="0" bIns="0" rtlCol="0" anchor="t">
            <a:spAutoFit/>
          </a:bodyPr>
          <a:lstStyle/>
          <a:p>
            <a:pPr algn="l">
              <a:lnSpc>
                <a:spcPts val="1960"/>
              </a:lnSpc>
              <a:spcBef>
                <a:spcPct val="0"/>
              </a:spcBef>
            </a:pPr>
            <a:r>
              <a:rPr lang="en-US" spc="-70" dirty="0">
                <a:solidFill>
                  <a:srgbClr val="FFFFFF"/>
                </a:solidFill>
                <a:latin typeface="Open Sauce"/>
                <a:ea typeface="Open Sauce"/>
                <a:cs typeface="Open Sauce"/>
                <a:sym typeface="Open Sauce"/>
              </a:rPr>
              <a:t>Requirements </a:t>
            </a:r>
          </a:p>
        </p:txBody>
      </p:sp>
      <p:grpSp>
        <p:nvGrpSpPr>
          <p:cNvPr id="21" name="Group 21"/>
          <p:cNvGrpSpPr/>
          <p:nvPr/>
        </p:nvGrpSpPr>
        <p:grpSpPr>
          <a:xfrm>
            <a:off x="9144000" y="3968284"/>
            <a:ext cx="8115300" cy="2459372"/>
            <a:chOff x="0" y="0"/>
            <a:chExt cx="2137363" cy="647736"/>
          </a:xfrm>
        </p:grpSpPr>
        <p:sp>
          <p:nvSpPr>
            <p:cNvPr id="22" name="Freeform 22"/>
            <p:cNvSpPr/>
            <p:nvPr/>
          </p:nvSpPr>
          <p:spPr>
            <a:xfrm>
              <a:off x="0" y="0"/>
              <a:ext cx="2137363" cy="647736"/>
            </a:xfrm>
            <a:custGeom>
              <a:avLst/>
              <a:gdLst/>
              <a:ahLst/>
              <a:cxnLst/>
              <a:rect l="l" t="t" r="r" b="b"/>
              <a:pathLst>
                <a:path w="2137363" h="647736">
                  <a:moveTo>
                    <a:pt x="23850" y="0"/>
                  </a:moveTo>
                  <a:lnTo>
                    <a:pt x="2113513" y="0"/>
                  </a:lnTo>
                  <a:cubicBezTo>
                    <a:pt x="2119839" y="0"/>
                    <a:pt x="2125905" y="2513"/>
                    <a:pt x="2130378" y="6985"/>
                  </a:cubicBezTo>
                  <a:cubicBezTo>
                    <a:pt x="2134850" y="11458"/>
                    <a:pt x="2137363" y="17524"/>
                    <a:pt x="2137363" y="23850"/>
                  </a:cubicBezTo>
                  <a:lnTo>
                    <a:pt x="2137363" y="623886"/>
                  </a:lnTo>
                  <a:cubicBezTo>
                    <a:pt x="2137363" y="630211"/>
                    <a:pt x="2134850" y="636278"/>
                    <a:pt x="2130378" y="640750"/>
                  </a:cubicBezTo>
                  <a:cubicBezTo>
                    <a:pt x="2125905" y="645223"/>
                    <a:pt x="2119839" y="647736"/>
                    <a:pt x="2113513" y="647736"/>
                  </a:cubicBezTo>
                  <a:lnTo>
                    <a:pt x="23850" y="647736"/>
                  </a:lnTo>
                  <a:cubicBezTo>
                    <a:pt x="17524" y="647736"/>
                    <a:pt x="11458" y="645223"/>
                    <a:pt x="6985" y="640750"/>
                  </a:cubicBezTo>
                  <a:cubicBezTo>
                    <a:pt x="2513" y="636278"/>
                    <a:pt x="0" y="630211"/>
                    <a:pt x="0" y="623886"/>
                  </a:cubicBezTo>
                  <a:lnTo>
                    <a:pt x="0" y="23850"/>
                  </a:lnTo>
                  <a:cubicBezTo>
                    <a:pt x="0" y="17524"/>
                    <a:pt x="2513" y="11458"/>
                    <a:pt x="6985" y="6985"/>
                  </a:cubicBezTo>
                  <a:cubicBezTo>
                    <a:pt x="11458" y="2513"/>
                    <a:pt x="17524" y="0"/>
                    <a:pt x="23850" y="0"/>
                  </a:cubicBezTo>
                  <a:close/>
                </a:path>
              </a:pathLst>
            </a:custGeom>
            <a:solidFill>
              <a:srgbClr val="DBD2D2"/>
            </a:solidFill>
          </p:spPr>
          <p:txBody>
            <a:bodyPr/>
            <a:lstStyle/>
            <a:p>
              <a:endParaRPr lang="en-US" dirty="0"/>
            </a:p>
          </p:txBody>
        </p:sp>
        <p:sp>
          <p:nvSpPr>
            <p:cNvPr id="23" name="TextBox 23"/>
            <p:cNvSpPr txBox="1"/>
            <p:nvPr/>
          </p:nvSpPr>
          <p:spPr>
            <a:xfrm>
              <a:off x="0" y="-28575"/>
              <a:ext cx="2137363" cy="676311"/>
            </a:xfrm>
            <a:prstGeom prst="rect">
              <a:avLst/>
            </a:prstGeom>
          </p:spPr>
          <p:txBody>
            <a:bodyPr lIns="50800" tIns="50800" rIns="50800" bIns="50800" rtlCol="0" anchor="ctr"/>
            <a:lstStyle/>
            <a:p>
              <a:pPr algn="ctr">
                <a:lnSpc>
                  <a:spcPts val="1960"/>
                </a:lnSpc>
              </a:pPr>
              <a:endParaRPr/>
            </a:p>
          </p:txBody>
        </p:sp>
      </p:grpSp>
      <p:sp>
        <p:nvSpPr>
          <p:cNvPr id="24" name="TextBox 24"/>
          <p:cNvSpPr txBox="1"/>
          <p:nvPr/>
        </p:nvSpPr>
        <p:spPr>
          <a:xfrm>
            <a:off x="9770561" y="4772859"/>
            <a:ext cx="6891974" cy="1778372"/>
          </a:xfrm>
          <a:prstGeom prst="rect">
            <a:avLst/>
          </a:prstGeom>
        </p:spPr>
        <p:txBody>
          <a:bodyPr lIns="0" tIns="0" rIns="0" bIns="0" rtlCol="0" anchor="t">
            <a:spAutoFit/>
          </a:bodyPr>
          <a:lstStyle/>
          <a:p>
            <a:pPr marL="285750" indent="-285750">
              <a:lnSpc>
                <a:spcPts val="1960"/>
              </a:lnSpc>
              <a:spcBef>
                <a:spcPct val="0"/>
              </a:spcBef>
              <a:buFont typeface="Arial" panose="020B0604020202020204" pitchFamily="34" charset="0"/>
              <a:buChar char="•"/>
            </a:pPr>
            <a:r>
              <a:rPr lang="en-US" sz="1500" dirty="0">
                <a:solidFill>
                  <a:srgbClr val="4B3C3D"/>
                </a:solidFill>
                <a:latin typeface="Open Sauce" panose="020B0604020202020204" charset="0"/>
              </a:rPr>
              <a:t>Data Handling &amp; Preparation :</a:t>
            </a:r>
            <a:r>
              <a:rPr lang="en-US" sz="1500" spc="-70" dirty="0">
                <a:solidFill>
                  <a:srgbClr val="4B3C3D"/>
                </a:solidFill>
                <a:latin typeface="Open Sauce" panose="020B0604020202020204" charset="0"/>
                <a:sym typeface="Open Sauce"/>
              </a:rPr>
              <a:t> </a:t>
            </a:r>
            <a:r>
              <a:rPr lang="en-US" sz="1500" dirty="0">
                <a:solidFill>
                  <a:srgbClr val="4B3C3D"/>
                </a:solidFill>
                <a:latin typeface="Open Sauce" panose="020B0604020202020204" charset="0"/>
              </a:rPr>
              <a:t> Microsoft Excel (for initial exploration and potential minor cleaning).</a:t>
            </a:r>
          </a:p>
          <a:p>
            <a:pPr>
              <a:lnSpc>
                <a:spcPts val="1960"/>
              </a:lnSpc>
              <a:spcBef>
                <a:spcPct val="0"/>
              </a:spcBef>
            </a:pPr>
            <a:endParaRPr lang="en-US" sz="1500" dirty="0">
              <a:solidFill>
                <a:srgbClr val="4B3C3D"/>
              </a:solidFill>
              <a:latin typeface="Open Sauce" panose="020B0604020202020204" charset="0"/>
            </a:endParaRPr>
          </a:p>
          <a:p>
            <a:pPr marL="285750" indent="-285750">
              <a:lnSpc>
                <a:spcPts val="1960"/>
              </a:lnSpc>
              <a:spcBef>
                <a:spcPct val="0"/>
              </a:spcBef>
              <a:buFont typeface="Arial" panose="020B0604020202020204" pitchFamily="34" charset="0"/>
              <a:buChar char="•"/>
            </a:pPr>
            <a:r>
              <a:rPr lang="en-US" sz="1500" b="1" dirty="0">
                <a:solidFill>
                  <a:srgbClr val="4B3C3D"/>
                </a:solidFill>
                <a:latin typeface="Open Sauce" panose="020B0604020202020204" charset="0"/>
              </a:rPr>
              <a:t>Dashboarding &amp; Visualization:</a:t>
            </a:r>
            <a:r>
              <a:rPr lang="en-US" sz="1500" dirty="0">
                <a:solidFill>
                  <a:srgbClr val="4B3C3D"/>
                </a:solidFill>
                <a:latin typeface="Open Sauce" panose="020B0604020202020204" charset="0"/>
              </a:rPr>
              <a:t> Microsoft Power BI Desktop (for connecting to the Excel dataset, data modeling, creating visualizations, and building the interactive dashboard).</a:t>
            </a:r>
          </a:p>
          <a:p>
            <a:pPr marL="285750" indent="-285750">
              <a:lnSpc>
                <a:spcPts val="1960"/>
              </a:lnSpc>
              <a:spcBef>
                <a:spcPct val="0"/>
              </a:spcBef>
              <a:buFont typeface="Arial" panose="020B0604020202020204" pitchFamily="34" charset="0"/>
              <a:buChar char="•"/>
            </a:pPr>
            <a:endParaRPr lang="en-US" sz="1500" dirty="0">
              <a:latin typeface="Open Sauce" panose="020B0604020202020204" charset="0"/>
            </a:endParaRPr>
          </a:p>
        </p:txBody>
      </p:sp>
      <p:sp>
        <p:nvSpPr>
          <p:cNvPr id="25" name="TextBox 25"/>
          <p:cNvSpPr txBox="1"/>
          <p:nvPr/>
        </p:nvSpPr>
        <p:spPr>
          <a:xfrm>
            <a:off x="9770561" y="4411386"/>
            <a:ext cx="6891974" cy="256480"/>
          </a:xfrm>
          <a:prstGeom prst="rect">
            <a:avLst/>
          </a:prstGeom>
        </p:spPr>
        <p:txBody>
          <a:bodyPr lIns="0" tIns="0" rIns="0" bIns="0" rtlCol="0" anchor="t">
            <a:spAutoFit/>
          </a:bodyPr>
          <a:lstStyle/>
          <a:p>
            <a:pPr algn="l">
              <a:lnSpc>
                <a:spcPts val="1960"/>
              </a:lnSpc>
              <a:spcBef>
                <a:spcPct val="0"/>
              </a:spcBef>
            </a:pPr>
            <a:r>
              <a:rPr lang="en-US" spc="-70" dirty="0">
                <a:solidFill>
                  <a:srgbClr val="4B3C3D"/>
                </a:solidFill>
                <a:latin typeface="Open Sauce"/>
                <a:ea typeface="Open Sauce"/>
                <a:cs typeface="Open Sauce"/>
                <a:sym typeface="Open Sauce"/>
              </a:rPr>
              <a:t>Technology Stack</a:t>
            </a:r>
          </a:p>
        </p:txBody>
      </p:sp>
      <p:sp>
        <p:nvSpPr>
          <p:cNvPr id="33" name="Rectangle: Rounded Corners 32">
            <a:extLst>
              <a:ext uri="{FF2B5EF4-FFF2-40B4-BE49-F238E27FC236}">
                <a16:creationId xmlns:a16="http://schemas.microsoft.com/office/drawing/2014/main" id="{26704A7F-7C44-4A5A-BDA8-50291243AC94}"/>
              </a:ext>
            </a:extLst>
          </p:cNvPr>
          <p:cNvSpPr/>
          <p:nvPr/>
        </p:nvSpPr>
        <p:spPr>
          <a:xfrm>
            <a:off x="844381" y="2476500"/>
            <a:ext cx="7080419" cy="2971800"/>
          </a:xfrm>
          <a:prstGeom prst="roundRect">
            <a:avLst/>
          </a:prstGeom>
          <a:blipFill dpi="0" rotWithShape="1">
            <a:blip r:embed="rId3">
              <a:extLst>
                <a:ext uri="{28A0092B-C50C-407E-A947-70E740481C1C}">
                  <a14:useLocalDpi xmlns:a14="http://schemas.microsoft.com/office/drawing/2010/main" val="0"/>
                </a:ext>
              </a:extLst>
            </a:blip>
            <a:srcRect/>
            <a:stretch>
              <a:fillRect/>
            </a:stretch>
          </a:blipFill>
          <a:ln>
            <a:solidFill>
              <a:srgbClr val="DBD2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8"/>
          <p:cNvSpPr txBox="1"/>
          <p:nvPr/>
        </p:nvSpPr>
        <p:spPr>
          <a:xfrm>
            <a:off x="727981" y="842019"/>
            <a:ext cx="9482819" cy="1318374"/>
          </a:xfrm>
          <a:prstGeom prst="rect">
            <a:avLst/>
          </a:prstGeom>
        </p:spPr>
        <p:txBody>
          <a:bodyPr wrap="square" lIns="0" tIns="0" rIns="0" bIns="0" rtlCol="0" anchor="t">
            <a:spAutoFit/>
          </a:bodyPr>
          <a:lstStyle/>
          <a:p>
            <a:pPr algn="l">
              <a:lnSpc>
                <a:spcPts val="11546"/>
              </a:lnSpc>
            </a:pPr>
            <a:r>
              <a:rPr lang="en-US" sz="7200" spc="-730" dirty="0">
                <a:solidFill>
                  <a:srgbClr val="4B3C3D"/>
                </a:solidFill>
                <a:latin typeface="Open Sauce"/>
                <a:ea typeface="Open Sauce"/>
                <a:cs typeface="Open Sauce"/>
                <a:sym typeface="Open Sauce"/>
              </a:rPr>
              <a:t>Visualizing the Dashboard</a:t>
            </a:r>
          </a:p>
        </p:txBody>
      </p:sp>
      <p:sp>
        <p:nvSpPr>
          <p:cNvPr id="10" name="TextBox 10"/>
          <p:cNvSpPr txBox="1"/>
          <p:nvPr/>
        </p:nvSpPr>
        <p:spPr>
          <a:xfrm>
            <a:off x="13030200" y="1501206"/>
            <a:ext cx="4529819" cy="340799"/>
          </a:xfrm>
          <a:prstGeom prst="rect">
            <a:avLst/>
          </a:prstGeom>
        </p:spPr>
        <p:txBody>
          <a:bodyPr wrap="square" lIns="0" tIns="0" rIns="0" bIns="0" rtlCol="0" anchor="t">
            <a:spAutoFit/>
          </a:bodyPr>
          <a:lstStyle/>
          <a:p>
            <a:pPr algn="l">
              <a:lnSpc>
                <a:spcPts val="2939"/>
              </a:lnSpc>
              <a:spcBef>
                <a:spcPct val="0"/>
              </a:spcBef>
            </a:pPr>
            <a:r>
              <a:rPr lang="en-US" sz="2099" b="1" i="1" spc="-104" dirty="0">
                <a:solidFill>
                  <a:srgbClr val="4B3C3D"/>
                </a:solidFill>
                <a:latin typeface="Open Sauce Bold Italics"/>
                <a:ea typeface="Open Sauce Bold Italics"/>
                <a:cs typeface="Open Sauce Bold Italics"/>
                <a:sym typeface="Open Sauce Bold Italics"/>
              </a:rPr>
              <a:t>Air Pollution Data of India (2020 – 23)</a:t>
            </a:r>
          </a:p>
        </p:txBody>
      </p:sp>
      <p:pic>
        <p:nvPicPr>
          <p:cNvPr id="33" name="Picture 32">
            <a:extLst>
              <a:ext uri="{FF2B5EF4-FFF2-40B4-BE49-F238E27FC236}">
                <a16:creationId xmlns:a16="http://schemas.microsoft.com/office/drawing/2014/main" id="{86ACE354-6974-4AFC-B662-767E384E45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5000" y="2400299"/>
            <a:ext cx="14478000" cy="7063731"/>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8"/>
          <p:cNvSpPr txBox="1"/>
          <p:nvPr/>
        </p:nvSpPr>
        <p:spPr>
          <a:xfrm>
            <a:off x="14067419" y="766655"/>
            <a:ext cx="2391781" cy="340799"/>
          </a:xfrm>
          <a:prstGeom prst="rect">
            <a:avLst/>
          </a:prstGeom>
        </p:spPr>
        <p:txBody>
          <a:bodyPr wrap="square" lIns="0" tIns="0" rIns="0" bIns="0" rtlCol="0" anchor="t">
            <a:spAutoFit/>
          </a:bodyPr>
          <a:lstStyle/>
          <a:p>
            <a:pPr algn="l">
              <a:lnSpc>
                <a:spcPts val="2939"/>
              </a:lnSpc>
              <a:spcBef>
                <a:spcPct val="0"/>
              </a:spcBef>
            </a:pPr>
            <a:r>
              <a:rPr lang="en-US" sz="2099" b="1" i="1" spc="-104" dirty="0">
                <a:solidFill>
                  <a:srgbClr val="968C90"/>
                </a:solidFill>
                <a:latin typeface="Open Sauce Bold Italics"/>
                <a:ea typeface="Open Sauce Bold Italics"/>
                <a:cs typeface="Open Sauce Bold Italics"/>
                <a:sym typeface="Open Sauce Bold Italics"/>
              </a:rPr>
              <a:t>Data (2020 – 23)</a:t>
            </a:r>
          </a:p>
        </p:txBody>
      </p:sp>
      <p:pic>
        <p:nvPicPr>
          <p:cNvPr id="27" name="Picture 26">
            <a:extLst>
              <a:ext uri="{FF2B5EF4-FFF2-40B4-BE49-F238E27FC236}">
                <a16:creationId xmlns:a16="http://schemas.microsoft.com/office/drawing/2014/main" id="{9CB77701-5DFA-4504-B642-3F2D75319366}"/>
              </a:ext>
            </a:extLst>
          </p:cNvPr>
          <p:cNvPicPr>
            <a:picLocks noChangeAspect="1"/>
          </p:cNvPicPr>
          <p:nvPr/>
        </p:nvPicPr>
        <p:blipFill>
          <a:blip r:embed="rId2"/>
          <a:stretch>
            <a:fillRect/>
          </a:stretch>
        </p:blipFill>
        <p:spPr>
          <a:xfrm>
            <a:off x="1752600" y="1321415"/>
            <a:ext cx="14554200" cy="8016083"/>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05316" y="3749719"/>
            <a:ext cx="7053984" cy="5508581"/>
            <a:chOff x="0" y="0"/>
            <a:chExt cx="1272351" cy="993602"/>
          </a:xfrm>
        </p:grpSpPr>
        <p:sp>
          <p:nvSpPr>
            <p:cNvPr id="3" name="Freeform 3"/>
            <p:cNvSpPr/>
            <p:nvPr/>
          </p:nvSpPr>
          <p:spPr>
            <a:xfrm>
              <a:off x="0" y="0"/>
              <a:ext cx="1272351" cy="993602"/>
            </a:xfrm>
            <a:custGeom>
              <a:avLst/>
              <a:gdLst/>
              <a:ahLst/>
              <a:cxnLst/>
              <a:rect l="l" t="t" r="r" b="b"/>
              <a:pathLst>
                <a:path w="1272351" h="993602">
                  <a:moveTo>
                    <a:pt x="21950" y="0"/>
                  </a:moveTo>
                  <a:lnTo>
                    <a:pt x="1250401" y="0"/>
                  </a:lnTo>
                  <a:cubicBezTo>
                    <a:pt x="1256222" y="0"/>
                    <a:pt x="1261805" y="2313"/>
                    <a:pt x="1265922" y="6429"/>
                  </a:cubicBezTo>
                  <a:cubicBezTo>
                    <a:pt x="1270038" y="10546"/>
                    <a:pt x="1272351" y="16129"/>
                    <a:pt x="1272351" y="21950"/>
                  </a:cubicBezTo>
                  <a:lnTo>
                    <a:pt x="1272351" y="971651"/>
                  </a:lnTo>
                  <a:cubicBezTo>
                    <a:pt x="1272351" y="983774"/>
                    <a:pt x="1262524" y="993602"/>
                    <a:pt x="1250401" y="993602"/>
                  </a:cubicBezTo>
                  <a:lnTo>
                    <a:pt x="21950" y="993602"/>
                  </a:lnTo>
                  <a:cubicBezTo>
                    <a:pt x="16129" y="993602"/>
                    <a:pt x="10546" y="991289"/>
                    <a:pt x="6429" y="987172"/>
                  </a:cubicBezTo>
                  <a:cubicBezTo>
                    <a:pt x="2313" y="983056"/>
                    <a:pt x="0" y="977473"/>
                    <a:pt x="0" y="971651"/>
                  </a:cubicBezTo>
                  <a:lnTo>
                    <a:pt x="0" y="21950"/>
                  </a:lnTo>
                  <a:cubicBezTo>
                    <a:pt x="0" y="16129"/>
                    <a:pt x="2313" y="10546"/>
                    <a:pt x="6429" y="6429"/>
                  </a:cubicBezTo>
                  <a:cubicBezTo>
                    <a:pt x="10546" y="2313"/>
                    <a:pt x="16129" y="0"/>
                    <a:pt x="21950" y="0"/>
                  </a:cubicBezTo>
                  <a:close/>
                </a:path>
              </a:pathLst>
            </a:custGeom>
            <a:blipFill dpi="0" rotWithShape="1">
              <a:blip r:embed="rId2">
                <a:extLst>
                  <a:ext uri="{28A0092B-C50C-407E-A947-70E740481C1C}">
                    <a14:useLocalDpi xmlns:a14="http://schemas.microsoft.com/office/drawing/2010/main" val="0"/>
                  </a:ext>
                </a:extLst>
              </a:blip>
              <a:srcRect/>
              <a:stretch>
                <a:fillRect/>
              </a:stretch>
            </a:blipFill>
            <a:ln>
              <a:solidFill>
                <a:srgbClr val="DBD2D2"/>
              </a:solidFill>
            </a:ln>
          </p:spPr>
        </p:sp>
      </p:grpSp>
      <p:sp>
        <p:nvSpPr>
          <p:cNvPr id="8" name="TextBox 8"/>
          <p:cNvSpPr txBox="1"/>
          <p:nvPr/>
        </p:nvSpPr>
        <p:spPr>
          <a:xfrm>
            <a:off x="10205316" y="1028700"/>
            <a:ext cx="7053984" cy="1916679"/>
          </a:xfrm>
          <a:prstGeom prst="rect">
            <a:avLst/>
          </a:prstGeom>
        </p:spPr>
        <p:txBody>
          <a:bodyPr lIns="0" tIns="0" rIns="0" bIns="0" rtlCol="0" anchor="t">
            <a:spAutoFit/>
          </a:bodyPr>
          <a:lstStyle/>
          <a:p>
            <a:pPr algn="l">
              <a:lnSpc>
                <a:spcPts val="7679"/>
              </a:lnSpc>
            </a:pPr>
            <a:r>
              <a:rPr lang="en-US" sz="6399" spc="-470" dirty="0">
                <a:solidFill>
                  <a:srgbClr val="4B3C3D"/>
                </a:solidFill>
                <a:latin typeface="Open Sauce"/>
                <a:ea typeface="Open Sauce"/>
                <a:cs typeface="Open Sauce"/>
                <a:sym typeface="Open Sauce"/>
              </a:rPr>
              <a:t>Turning Data into Actionable Insights</a:t>
            </a:r>
          </a:p>
        </p:txBody>
      </p:sp>
      <p:grpSp>
        <p:nvGrpSpPr>
          <p:cNvPr id="11" name="Group 11"/>
          <p:cNvGrpSpPr/>
          <p:nvPr/>
        </p:nvGrpSpPr>
        <p:grpSpPr>
          <a:xfrm>
            <a:off x="1028700" y="3749719"/>
            <a:ext cx="8115300" cy="2610405"/>
            <a:chOff x="0" y="0"/>
            <a:chExt cx="2137363" cy="687514"/>
          </a:xfrm>
        </p:grpSpPr>
        <p:sp>
          <p:nvSpPr>
            <p:cNvPr id="12" name="Freeform 12"/>
            <p:cNvSpPr/>
            <p:nvPr/>
          </p:nvSpPr>
          <p:spPr>
            <a:xfrm>
              <a:off x="0" y="0"/>
              <a:ext cx="2137363" cy="687514"/>
            </a:xfrm>
            <a:custGeom>
              <a:avLst/>
              <a:gdLst/>
              <a:ahLst/>
              <a:cxnLst/>
              <a:rect l="l" t="t" r="r" b="b"/>
              <a:pathLst>
                <a:path w="2137363" h="687514">
                  <a:moveTo>
                    <a:pt x="23850" y="0"/>
                  </a:moveTo>
                  <a:lnTo>
                    <a:pt x="2113513" y="0"/>
                  </a:lnTo>
                  <a:cubicBezTo>
                    <a:pt x="2119839" y="0"/>
                    <a:pt x="2125905" y="2513"/>
                    <a:pt x="2130378" y="6985"/>
                  </a:cubicBezTo>
                  <a:cubicBezTo>
                    <a:pt x="2134850" y="11458"/>
                    <a:pt x="2137363" y="17524"/>
                    <a:pt x="2137363" y="23850"/>
                  </a:cubicBezTo>
                  <a:lnTo>
                    <a:pt x="2137363" y="663664"/>
                  </a:lnTo>
                  <a:cubicBezTo>
                    <a:pt x="2137363" y="669990"/>
                    <a:pt x="2134850" y="676056"/>
                    <a:pt x="2130378" y="680529"/>
                  </a:cubicBezTo>
                  <a:cubicBezTo>
                    <a:pt x="2125905" y="685001"/>
                    <a:pt x="2119839" y="687514"/>
                    <a:pt x="2113513" y="687514"/>
                  </a:cubicBezTo>
                  <a:lnTo>
                    <a:pt x="23850" y="687514"/>
                  </a:lnTo>
                  <a:cubicBezTo>
                    <a:pt x="17524" y="687514"/>
                    <a:pt x="11458" y="685001"/>
                    <a:pt x="6985" y="680529"/>
                  </a:cubicBezTo>
                  <a:cubicBezTo>
                    <a:pt x="2513" y="676056"/>
                    <a:pt x="0" y="669990"/>
                    <a:pt x="0" y="663664"/>
                  </a:cubicBezTo>
                  <a:lnTo>
                    <a:pt x="0" y="23850"/>
                  </a:lnTo>
                  <a:cubicBezTo>
                    <a:pt x="0" y="17524"/>
                    <a:pt x="2513" y="11458"/>
                    <a:pt x="6985" y="6985"/>
                  </a:cubicBezTo>
                  <a:cubicBezTo>
                    <a:pt x="11458" y="2513"/>
                    <a:pt x="17524" y="0"/>
                    <a:pt x="23850" y="0"/>
                  </a:cubicBezTo>
                  <a:close/>
                </a:path>
              </a:pathLst>
            </a:custGeom>
            <a:solidFill>
              <a:srgbClr val="4B3C3D"/>
            </a:solidFill>
          </p:spPr>
        </p:sp>
        <p:sp>
          <p:nvSpPr>
            <p:cNvPr id="13" name="TextBox 13"/>
            <p:cNvSpPr txBox="1"/>
            <p:nvPr/>
          </p:nvSpPr>
          <p:spPr>
            <a:xfrm>
              <a:off x="0" y="-28575"/>
              <a:ext cx="2137363" cy="716089"/>
            </a:xfrm>
            <a:prstGeom prst="rect">
              <a:avLst/>
            </a:prstGeom>
          </p:spPr>
          <p:txBody>
            <a:bodyPr lIns="50800" tIns="50800" rIns="50800" bIns="50800" rtlCol="0" anchor="ctr"/>
            <a:lstStyle/>
            <a:p>
              <a:pPr algn="ctr">
                <a:lnSpc>
                  <a:spcPts val="1960"/>
                </a:lnSpc>
              </a:pPr>
              <a:endParaRPr/>
            </a:p>
          </p:txBody>
        </p:sp>
      </p:grpSp>
      <p:sp>
        <p:nvSpPr>
          <p:cNvPr id="15" name="TextBox 15"/>
          <p:cNvSpPr txBox="1"/>
          <p:nvPr/>
        </p:nvSpPr>
        <p:spPr>
          <a:xfrm>
            <a:off x="1731493" y="4640149"/>
            <a:ext cx="6709714" cy="1272400"/>
          </a:xfrm>
          <a:prstGeom prst="rect">
            <a:avLst/>
          </a:prstGeom>
        </p:spPr>
        <p:txBody>
          <a:bodyPr lIns="0" tIns="0" rIns="0" bIns="0" rtlCol="0" anchor="t">
            <a:spAutoFit/>
          </a:bodyPr>
          <a:lstStyle/>
          <a:p>
            <a:pPr marL="285750" indent="-285750">
              <a:lnSpc>
                <a:spcPct val="150000"/>
              </a:lnSpc>
              <a:spcBef>
                <a:spcPct val="0"/>
              </a:spcBef>
              <a:buFont typeface="Arial" panose="020B0604020202020204" pitchFamily="34" charset="0"/>
              <a:buChar char="•"/>
            </a:pPr>
            <a:r>
              <a:rPr lang="en-US" sz="1500" dirty="0">
                <a:solidFill>
                  <a:schemeClr val="bg1"/>
                </a:solidFill>
                <a:latin typeface="Open Sauce" panose="020B0604020202020204" charset="0"/>
              </a:rPr>
              <a:t>Identifying </a:t>
            </a:r>
            <a:r>
              <a:rPr lang="en-US" sz="1500" b="1" dirty="0">
                <a:solidFill>
                  <a:schemeClr val="bg1"/>
                </a:solidFill>
                <a:latin typeface="Open Sauce" panose="020B0604020202020204" charset="0"/>
              </a:rPr>
              <a:t>Delhi, </a:t>
            </a:r>
            <a:r>
              <a:rPr lang="en-US" sz="1500" b="1" dirty="0" err="1">
                <a:solidFill>
                  <a:schemeClr val="bg1"/>
                </a:solidFill>
                <a:latin typeface="Open Sauce" panose="020B0604020202020204" charset="0"/>
              </a:rPr>
              <a:t>Jorapokhar</a:t>
            </a:r>
            <a:r>
              <a:rPr lang="en-US" sz="1500" b="1" dirty="0">
                <a:solidFill>
                  <a:schemeClr val="bg1"/>
                </a:solidFill>
                <a:latin typeface="Open Sauce" panose="020B0604020202020204" charset="0"/>
              </a:rPr>
              <a:t>, and Amritsar as temporal pollution hotspots</a:t>
            </a:r>
            <a:r>
              <a:rPr lang="en-US" sz="1500" dirty="0">
                <a:solidFill>
                  <a:schemeClr val="bg1"/>
                </a:solidFill>
                <a:latin typeface="Open Sauce" panose="020B0604020202020204" charset="0"/>
              </a:rPr>
              <a:t>, revealing patterns of elevated AQI levels during specific periods (e.g., winter months, certain times of the day).</a:t>
            </a:r>
          </a:p>
          <a:p>
            <a:pPr marL="285750" indent="-285750">
              <a:lnSpc>
                <a:spcPts val="1960"/>
              </a:lnSpc>
              <a:spcBef>
                <a:spcPct val="0"/>
              </a:spcBef>
              <a:buFont typeface="Arial" panose="020B0604020202020204" pitchFamily="34" charset="0"/>
              <a:buChar char="•"/>
            </a:pPr>
            <a:endParaRPr lang="en-US" sz="1400" b="1" spc="-70" dirty="0">
              <a:solidFill>
                <a:schemeClr val="bg1"/>
              </a:solidFill>
              <a:latin typeface="Open Sauce" panose="020B0604020202020204" charset="0"/>
              <a:ea typeface="Open Sauce Bold"/>
              <a:cs typeface="Open Sauce Bold"/>
              <a:sym typeface="Open Sauce Bold"/>
            </a:endParaRPr>
          </a:p>
        </p:txBody>
      </p:sp>
      <p:grpSp>
        <p:nvGrpSpPr>
          <p:cNvPr id="16" name="Group 16"/>
          <p:cNvGrpSpPr/>
          <p:nvPr/>
        </p:nvGrpSpPr>
        <p:grpSpPr>
          <a:xfrm>
            <a:off x="1028700" y="6647895"/>
            <a:ext cx="8115300" cy="2610405"/>
            <a:chOff x="0" y="0"/>
            <a:chExt cx="2137363" cy="687514"/>
          </a:xfrm>
        </p:grpSpPr>
        <p:sp>
          <p:nvSpPr>
            <p:cNvPr id="17" name="Freeform 17"/>
            <p:cNvSpPr/>
            <p:nvPr/>
          </p:nvSpPr>
          <p:spPr>
            <a:xfrm>
              <a:off x="0" y="0"/>
              <a:ext cx="2137363" cy="687514"/>
            </a:xfrm>
            <a:custGeom>
              <a:avLst/>
              <a:gdLst/>
              <a:ahLst/>
              <a:cxnLst/>
              <a:rect l="l" t="t" r="r" b="b"/>
              <a:pathLst>
                <a:path w="2137363" h="687514">
                  <a:moveTo>
                    <a:pt x="23850" y="0"/>
                  </a:moveTo>
                  <a:lnTo>
                    <a:pt x="2113513" y="0"/>
                  </a:lnTo>
                  <a:cubicBezTo>
                    <a:pt x="2119839" y="0"/>
                    <a:pt x="2125905" y="2513"/>
                    <a:pt x="2130378" y="6985"/>
                  </a:cubicBezTo>
                  <a:cubicBezTo>
                    <a:pt x="2134850" y="11458"/>
                    <a:pt x="2137363" y="17524"/>
                    <a:pt x="2137363" y="23850"/>
                  </a:cubicBezTo>
                  <a:lnTo>
                    <a:pt x="2137363" y="663664"/>
                  </a:lnTo>
                  <a:cubicBezTo>
                    <a:pt x="2137363" y="669990"/>
                    <a:pt x="2134850" y="676056"/>
                    <a:pt x="2130378" y="680529"/>
                  </a:cubicBezTo>
                  <a:cubicBezTo>
                    <a:pt x="2125905" y="685001"/>
                    <a:pt x="2119839" y="687514"/>
                    <a:pt x="2113513" y="687514"/>
                  </a:cubicBezTo>
                  <a:lnTo>
                    <a:pt x="23850" y="687514"/>
                  </a:lnTo>
                  <a:cubicBezTo>
                    <a:pt x="17524" y="687514"/>
                    <a:pt x="11458" y="685001"/>
                    <a:pt x="6985" y="680529"/>
                  </a:cubicBezTo>
                  <a:cubicBezTo>
                    <a:pt x="2513" y="676056"/>
                    <a:pt x="0" y="669990"/>
                    <a:pt x="0" y="663664"/>
                  </a:cubicBezTo>
                  <a:lnTo>
                    <a:pt x="0" y="23850"/>
                  </a:lnTo>
                  <a:cubicBezTo>
                    <a:pt x="0" y="17524"/>
                    <a:pt x="2513" y="11458"/>
                    <a:pt x="6985" y="6985"/>
                  </a:cubicBezTo>
                  <a:cubicBezTo>
                    <a:pt x="11458" y="2513"/>
                    <a:pt x="17524" y="0"/>
                    <a:pt x="23850" y="0"/>
                  </a:cubicBezTo>
                  <a:close/>
                </a:path>
              </a:pathLst>
            </a:custGeom>
            <a:solidFill>
              <a:srgbClr val="DBD2D2"/>
            </a:solidFill>
          </p:spPr>
        </p:sp>
        <p:sp>
          <p:nvSpPr>
            <p:cNvPr id="18" name="TextBox 18"/>
            <p:cNvSpPr txBox="1"/>
            <p:nvPr/>
          </p:nvSpPr>
          <p:spPr>
            <a:xfrm>
              <a:off x="0" y="-28575"/>
              <a:ext cx="2137363" cy="716089"/>
            </a:xfrm>
            <a:prstGeom prst="rect">
              <a:avLst/>
            </a:prstGeom>
          </p:spPr>
          <p:txBody>
            <a:bodyPr lIns="50800" tIns="50800" rIns="50800" bIns="50800" rtlCol="0" anchor="ctr"/>
            <a:lstStyle/>
            <a:p>
              <a:pPr algn="ctr">
                <a:lnSpc>
                  <a:spcPts val="1960"/>
                </a:lnSpc>
              </a:pPr>
              <a:endParaRPr/>
            </a:p>
          </p:txBody>
        </p:sp>
      </p:grpSp>
      <p:sp>
        <p:nvSpPr>
          <p:cNvPr id="20" name="TextBox 20"/>
          <p:cNvSpPr txBox="1"/>
          <p:nvPr/>
        </p:nvSpPr>
        <p:spPr>
          <a:xfrm>
            <a:off x="1731493" y="7374163"/>
            <a:ext cx="6709714" cy="1342675"/>
          </a:xfrm>
          <a:prstGeom prst="rect">
            <a:avLst/>
          </a:prstGeom>
        </p:spPr>
        <p:txBody>
          <a:bodyPr lIns="0" tIns="0" rIns="0" bIns="0" rtlCol="0" anchor="t">
            <a:spAutoFit/>
          </a:bodyPr>
          <a:lstStyle/>
          <a:p>
            <a:pPr marL="285750" indent="-285750">
              <a:lnSpc>
                <a:spcPct val="150000"/>
              </a:lnSpc>
              <a:spcBef>
                <a:spcPct val="0"/>
              </a:spcBef>
              <a:buFont typeface="Arial" panose="020B0604020202020204" pitchFamily="34" charset="0"/>
              <a:buChar char="•"/>
            </a:pPr>
            <a:r>
              <a:rPr lang="en-US" sz="1500" dirty="0">
                <a:solidFill>
                  <a:srgbClr val="4B3C3D"/>
                </a:solidFill>
                <a:latin typeface="Open Sauce Bold" panose="020B0604020202020204" charset="0"/>
              </a:rPr>
              <a:t>Understanding these temporal and geographical hotspots allows for more targeted strategies to mitigate air pollution, such as focusing on traffic management during peak hours in Delhi and addressing potential local sources in </a:t>
            </a:r>
            <a:r>
              <a:rPr lang="en-US" sz="1500" dirty="0" err="1">
                <a:solidFill>
                  <a:srgbClr val="4B3C3D"/>
                </a:solidFill>
                <a:latin typeface="Open Sauce Bold" panose="020B0604020202020204" charset="0"/>
              </a:rPr>
              <a:t>Jorapokhar</a:t>
            </a:r>
            <a:r>
              <a:rPr lang="en-US" sz="1500" dirty="0">
                <a:solidFill>
                  <a:srgbClr val="4B3C3D"/>
                </a:solidFill>
                <a:latin typeface="Open Sauce Bold" panose="020B0604020202020204" charset="0"/>
              </a:rPr>
              <a:t> and Amritsar</a:t>
            </a:r>
            <a:r>
              <a:rPr lang="en-US" sz="1500" dirty="0">
                <a:solidFill>
                  <a:srgbClr val="4B3C3D"/>
                </a:solidFill>
                <a:latin typeface="Open Sauce" panose="020B0604020202020204" charset="0"/>
              </a:rPr>
              <a:t>.</a:t>
            </a:r>
            <a:endParaRPr lang="en-US" sz="1500" b="1" spc="-70" dirty="0">
              <a:solidFill>
                <a:srgbClr val="4B3C3D"/>
              </a:solidFill>
              <a:latin typeface="Open Sauce" panose="020B0604020202020204" charset="0"/>
              <a:ea typeface="Open Sauce Bold"/>
              <a:cs typeface="Open Sauce Bold"/>
              <a:sym typeface="Open Sauce Bold"/>
            </a:endParaRPr>
          </a:p>
        </p:txBody>
      </p:sp>
      <p:sp>
        <p:nvSpPr>
          <p:cNvPr id="24" name="TextBox 10">
            <a:extLst>
              <a:ext uri="{FF2B5EF4-FFF2-40B4-BE49-F238E27FC236}">
                <a16:creationId xmlns:a16="http://schemas.microsoft.com/office/drawing/2014/main" id="{039FD1A7-E078-4B16-AEF1-3B633571CB0A}"/>
              </a:ext>
            </a:extLst>
          </p:cNvPr>
          <p:cNvSpPr txBox="1"/>
          <p:nvPr/>
        </p:nvSpPr>
        <p:spPr>
          <a:xfrm>
            <a:off x="1028700" y="2227164"/>
            <a:ext cx="2079013" cy="712696"/>
          </a:xfrm>
          <a:prstGeom prst="rect">
            <a:avLst/>
          </a:prstGeom>
        </p:spPr>
        <p:txBody>
          <a:bodyPr lIns="0" tIns="0" rIns="0" bIns="0" rtlCol="0" anchor="t">
            <a:spAutoFit/>
          </a:bodyPr>
          <a:lstStyle/>
          <a:p>
            <a:pPr algn="l">
              <a:lnSpc>
                <a:spcPts val="2939"/>
              </a:lnSpc>
              <a:spcBef>
                <a:spcPct val="0"/>
              </a:spcBef>
            </a:pPr>
            <a:r>
              <a:rPr lang="en-US" sz="2099" b="1" i="1" spc="-104" dirty="0">
                <a:solidFill>
                  <a:srgbClr val="968C90"/>
                </a:solidFill>
                <a:latin typeface="Open Sauce Bold Italics"/>
                <a:ea typeface="Open Sauce Bold Italics"/>
                <a:cs typeface="Open Sauce Bold Italics"/>
                <a:sym typeface="Open Sauce Bold Italics"/>
              </a:rPr>
              <a:t>Key Pollution : Where and Why</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278</TotalTime>
  <Words>795</Words>
  <Application>Microsoft Office PowerPoint</Application>
  <PresentationFormat>Custom</PresentationFormat>
  <Paragraphs>110</Paragraphs>
  <Slides>12</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Open Sauce Bold Italics</vt:lpstr>
      <vt:lpstr>Open Sauce</vt:lpstr>
      <vt:lpstr>Open Sauce Bold</vt:lpstr>
      <vt:lpstr>Arial</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Brown and Beige Minimalist Air Pollution Presentation</dc:title>
  <dc:creator>AI</dc:creator>
  <cp:lastModifiedBy>AI</cp:lastModifiedBy>
  <cp:revision>33</cp:revision>
  <dcterms:created xsi:type="dcterms:W3CDTF">2006-08-16T00:00:00Z</dcterms:created>
  <dcterms:modified xsi:type="dcterms:W3CDTF">2025-04-25T07:49:12Z</dcterms:modified>
  <dc:identifier>DAGliQQu1II</dc:identifier>
</cp:coreProperties>
</file>